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handoutMasterIdLst>
    <p:handoutMasterId r:id="rId25"/>
  </p:handoutMasterIdLst>
  <p:sldIdLst>
    <p:sldId id="328" r:id="rId2"/>
    <p:sldId id="294" r:id="rId3"/>
    <p:sldId id="335" r:id="rId4"/>
    <p:sldId id="336" r:id="rId5"/>
    <p:sldId id="337" r:id="rId6"/>
    <p:sldId id="338" r:id="rId7"/>
    <p:sldId id="346" r:id="rId8"/>
    <p:sldId id="342" r:id="rId9"/>
    <p:sldId id="343" r:id="rId10"/>
    <p:sldId id="344" r:id="rId11"/>
    <p:sldId id="332" r:id="rId12"/>
    <p:sldId id="321" r:id="rId13"/>
    <p:sldId id="329" r:id="rId14"/>
    <p:sldId id="330" r:id="rId15"/>
    <p:sldId id="331" r:id="rId16"/>
    <p:sldId id="349" r:id="rId17"/>
    <p:sldId id="347" r:id="rId18"/>
    <p:sldId id="339" r:id="rId19"/>
    <p:sldId id="348" r:id="rId20"/>
    <p:sldId id="341" r:id="rId21"/>
    <p:sldId id="296" r:id="rId22"/>
    <p:sldId id="297" r:id="rId23"/>
  </p:sldIdLst>
  <p:sldSz cx="9144000" cy="6858000" type="screen4x3"/>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DE14"/>
    <a:srgbClr val="5E6E2C"/>
    <a:srgbClr val="FFA800"/>
    <a:srgbClr val="97B146"/>
    <a:srgbClr val="2D0000"/>
    <a:srgbClr val="941E00"/>
    <a:srgbClr val="2E0000"/>
    <a:srgbClr val="280D01"/>
    <a:srgbClr val="FED531"/>
    <a:srgbClr val="00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64387" autoAdjust="0"/>
  </p:normalViewPr>
  <p:slideViewPr>
    <p:cSldViewPr>
      <p:cViewPr varScale="1">
        <p:scale>
          <a:sx n="37" d="100"/>
          <a:sy n="37" d="100"/>
        </p:scale>
        <p:origin x="2264" y="4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DB3E41-2601-4320-A5A8-C84D32375D52}" type="doc">
      <dgm:prSet loTypeId="urn:microsoft.com/office/officeart/2005/8/layout/hProcess11" loCatId="process" qsTypeId="urn:microsoft.com/office/officeart/2005/8/quickstyle/simple1" qsCatId="simple" csTypeId="urn:microsoft.com/office/officeart/2005/8/colors/accent1_2" csCatId="accent1" phldr="1"/>
      <dgm:spPr/>
    </dgm:pt>
    <dgm:pt modelId="{45C77838-2F82-4F5D-B158-33F2031B9FF7}">
      <dgm:prSet phldrT="[Text]"/>
      <dgm:spPr/>
      <dgm:t>
        <a:bodyPr/>
        <a:lstStyle/>
        <a:p>
          <a:r>
            <a:rPr lang="en-SG" b="1" dirty="0"/>
            <a:t>Data Collection</a:t>
          </a:r>
        </a:p>
      </dgm:t>
    </dgm:pt>
    <dgm:pt modelId="{73FA0CB6-ED72-4229-90EB-FD7A7B578D54}" type="parTrans" cxnId="{224CF4A3-B343-4559-B3F3-5A4A865579E3}">
      <dgm:prSet/>
      <dgm:spPr/>
      <dgm:t>
        <a:bodyPr/>
        <a:lstStyle/>
        <a:p>
          <a:endParaRPr lang="en-SG"/>
        </a:p>
      </dgm:t>
    </dgm:pt>
    <dgm:pt modelId="{111F02F2-9D18-4F2C-9DA1-A6BC001A94B9}" type="sibTrans" cxnId="{224CF4A3-B343-4559-B3F3-5A4A865579E3}">
      <dgm:prSet/>
      <dgm:spPr/>
      <dgm:t>
        <a:bodyPr/>
        <a:lstStyle/>
        <a:p>
          <a:endParaRPr lang="en-SG"/>
        </a:p>
      </dgm:t>
    </dgm:pt>
    <dgm:pt modelId="{957A8648-85C1-4FDC-9CB0-38CF654E1A41}">
      <dgm:prSet phldrT="[Text]"/>
      <dgm:spPr/>
      <dgm:t>
        <a:bodyPr/>
        <a:lstStyle/>
        <a:p>
          <a:r>
            <a:rPr lang="en-SG" b="1" dirty="0"/>
            <a:t>Data Augmentations</a:t>
          </a:r>
        </a:p>
      </dgm:t>
    </dgm:pt>
    <dgm:pt modelId="{89FEE8EC-A7C6-4341-BA51-978C7D27ED88}" type="parTrans" cxnId="{B259A6D8-64E9-4D5F-8DFD-F6B22839B4BB}">
      <dgm:prSet/>
      <dgm:spPr/>
      <dgm:t>
        <a:bodyPr/>
        <a:lstStyle/>
        <a:p>
          <a:endParaRPr lang="en-SG"/>
        </a:p>
      </dgm:t>
    </dgm:pt>
    <dgm:pt modelId="{D25A177C-B67F-4DFB-AA6C-EEA43FD8BEB1}" type="sibTrans" cxnId="{B259A6D8-64E9-4D5F-8DFD-F6B22839B4BB}">
      <dgm:prSet/>
      <dgm:spPr/>
      <dgm:t>
        <a:bodyPr/>
        <a:lstStyle/>
        <a:p>
          <a:endParaRPr lang="en-SG"/>
        </a:p>
      </dgm:t>
    </dgm:pt>
    <dgm:pt modelId="{A1C0E2FC-A144-49E7-AF8B-F5F2DCB4051A}">
      <dgm:prSet phldrT="[Text]"/>
      <dgm:spPr/>
      <dgm:t>
        <a:bodyPr/>
        <a:lstStyle/>
        <a:p>
          <a:r>
            <a:rPr lang="en-SG" b="1" dirty="0"/>
            <a:t>Annotations </a:t>
          </a:r>
        </a:p>
      </dgm:t>
    </dgm:pt>
    <dgm:pt modelId="{C96EADBE-D111-452B-A781-B74214C77AAD}" type="parTrans" cxnId="{3B965DF4-1D3D-4B31-9E20-A05CEB506944}">
      <dgm:prSet/>
      <dgm:spPr/>
      <dgm:t>
        <a:bodyPr/>
        <a:lstStyle/>
        <a:p>
          <a:endParaRPr lang="en-SG"/>
        </a:p>
      </dgm:t>
    </dgm:pt>
    <dgm:pt modelId="{EDAF9A1F-649B-4E3D-BC1B-50D87DF6D7DE}" type="sibTrans" cxnId="{3B965DF4-1D3D-4B31-9E20-A05CEB506944}">
      <dgm:prSet/>
      <dgm:spPr/>
      <dgm:t>
        <a:bodyPr/>
        <a:lstStyle/>
        <a:p>
          <a:endParaRPr lang="en-SG"/>
        </a:p>
      </dgm:t>
    </dgm:pt>
    <dgm:pt modelId="{394A245F-9220-43A9-A18F-B25217D62D16}">
      <dgm:prSet phldrT="[Text]"/>
      <dgm:spPr/>
      <dgm:t>
        <a:bodyPr/>
        <a:lstStyle/>
        <a:p>
          <a:r>
            <a:rPr lang="en-SG" b="1" dirty="0"/>
            <a:t>Training </a:t>
          </a:r>
        </a:p>
      </dgm:t>
    </dgm:pt>
    <dgm:pt modelId="{9CC5620B-D42A-42CD-B865-6A5E94ECC6F6}" type="parTrans" cxnId="{34C98057-E47B-49D4-800A-72D6D425B263}">
      <dgm:prSet/>
      <dgm:spPr/>
      <dgm:t>
        <a:bodyPr/>
        <a:lstStyle/>
        <a:p>
          <a:endParaRPr lang="en-SG"/>
        </a:p>
      </dgm:t>
    </dgm:pt>
    <dgm:pt modelId="{B7FD4FB8-ECF5-4F02-A2A8-396435B3786A}" type="sibTrans" cxnId="{34C98057-E47B-49D4-800A-72D6D425B263}">
      <dgm:prSet/>
      <dgm:spPr/>
      <dgm:t>
        <a:bodyPr/>
        <a:lstStyle/>
        <a:p>
          <a:endParaRPr lang="en-SG"/>
        </a:p>
      </dgm:t>
    </dgm:pt>
    <dgm:pt modelId="{FBFBC80A-24E5-43BE-916B-FAA246263BFE}">
      <dgm:prSet phldrT="[Text]"/>
      <dgm:spPr/>
      <dgm:t>
        <a:bodyPr/>
        <a:lstStyle/>
        <a:p>
          <a:r>
            <a:rPr lang="en-SG" b="1" dirty="0"/>
            <a:t>Deployment</a:t>
          </a:r>
        </a:p>
      </dgm:t>
    </dgm:pt>
    <dgm:pt modelId="{35EE5539-AD7B-4174-9CBB-9FA73E894053}" type="parTrans" cxnId="{646C4D69-5BD4-4FC1-A8CC-F6C59DEA5716}">
      <dgm:prSet/>
      <dgm:spPr/>
      <dgm:t>
        <a:bodyPr/>
        <a:lstStyle/>
        <a:p>
          <a:endParaRPr lang="en-SG"/>
        </a:p>
      </dgm:t>
    </dgm:pt>
    <dgm:pt modelId="{99FD3D94-829A-4DAB-9290-51F0641EB95D}" type="sibTrans" cxnId="{646C4D69-5BD4-4FC1-A8CC-F6C59DEA5716}">
      <dgm:prSet/>
      <dgm:spPr/>
      <dgm:t>
        <a:bodyPr/>
        <a:lstStyle/>
        <a:p>
          <a:endParaRPr lang="en-SG"/>
        </a:p>
      </dgm:t>
    </dgm:pt>
    <dgm:pt modelId="{E3D89554-4F12-4F48-863C-42F4F663784B}" type="pres">
      <dgm:prSet presAssocID="{A5DB3E41-2601-4320-A5A8-C84D32375D52}" presName="Name0" presStyleCnt="0">
        <dgm:presLayoutVars>
          <dgm:dir/>
          <dgm:resizeHandles val="exact"/>
        </dgm:presLayoutVars>
      </dgm:prSet>
      <dgm:spPr/>
    </dgm:pt>
    <dgm:pt modelId="{1B647558-F146-439C-A891-5D318BD0F489}" type="pres">
      <dgm:prSet presAssocID="{A5DB3E41-2601-4320-A5A8-C84D32375D52}" presName="arrow" presStyleLbl="bgShp" presStyleIdx="0" presStyleCnt="1" custLinFactNeighborX="1723" custLinFactNeighborY="-1266"/>
      <dgm:spPr/>
    </dgm:pt>
    <dgm:pt modelId="{6F53174D-E154-45AA-B3C2-525BF0DDEE17}" type="pres">
      <dgm:prSet presAssocID="{A5DB3E41-2601-4320-A5A8-C84D32375D52}" presName="points" presStyleCnt="0"/>
      <dgm:spPr/>
    </dgm:pt>
    <dgm:pt modelId="{F5F46C62-5203-40D2-A74D-A9F9416CB869}" type="pres">
      <dgm:prSet presAssocID="{45C77838-2F82-4F5D-B158-33F2031B9FF7}" presName="compositeA" presStyleCnt="0"/>
      <dgm:spPr/>
    </dgm:pt>
    <dgm:pt modelId="{30F6B70D-BD19-40E9-9139-709CFEAA4D30}" type="pres">
      <dgm:prSet presAssocID="{45C77838-2F82-4F5D-B158-33F2031B9FF7}" presName="textA" presStyleLbl="revTx" presStyleIdx="0" presStyleCnt="5">
        <dgm:presLayoutVars>
          <dgm:bulletEnabled val="1"/>
        </dgm:presLayoutVars>
      </dgm:prSet>
      <dgm:spPr/>
    </dgm:pt>
    <dgm:pt modelId="{A4CCBC37-A8A6-4925-8DEA-C1DCC573AF05}" type="pres">
      <dgm:prSet presAssocID="{45C77838-2F82-4F5D-B158-33F2031B9FF7}" presName="circleA" presStyleLbl="node1" presStyleIdx="0" presStyleCnt="5"/>
      <dgm:spPr/>
    </dgm:pt>
    <dgm:pt modelId="{97CE2695-2211-4844-BA00-6C690D36D55B}" type="pres">
      <dgm:prSet presAssocID="{45C77838-2F82-4F5D-B158-33F2031B9FF7}" presName="spaceA" presStyleCnt="0"/>
      <dgm:spPr/>
    </dgm:pt>
    <dgm:pt modelId="{2CC861E1-375C-4153-8C19-1198365EF018}" type="pres">
      <dgm:prSet presAssocID="{111F02F2-9D18-4F2C-9DA1-A6BC001A94B9}" presName="space" presStyleCnt="0"/>
      <dgm:spPr/>
    </dgm:pt>
    <dgm:pt modelId="{0937B523-B358-4EEC-A096-B2AC1F44D315}" type="pres">
      <dgm:prSet presAssocID="{957A8648-85C1-4FDC-9CB0-38CF654E1A41}" presName="compositeB" presStyleCnt="0"/>
      <dgm:spPr/>
    </dgm:pt>
    <dgm:pt modelId="{F3DEA5A5-3C88-4340-B05C-61AA0660A5E9}" type="pres">
      <dgm:prSet presAssocID="{957A8648-85C1-4FDC-9CB0-38CF654E1A41}" presName="textB" presStyleLbl="revTx" presStyleIdx="1" presStyleCnt="5">
        <dgm:presLayoutVars>
          <dgm:bulletEnabled val="1"/>
        </dgm:presLayoutVars>
      </dgm:prSet>
      <dgm:spPr/>
    </dgm:pt>
    <dgm:pt modelId="{1EE52D0F-826F-42E6-8051-AB978D671A13}" type="pres">
      <dgm:prSet presAssocID="{957A8648-85C1-4FDC-9CB0-38CF654E1A41}" presName="circleB" presStyleLbl="node1" presStyleIdx="1" presStyleCnt="5"/>
      <dgm:spPr/>
    </dgm:pt>
    <dgm:pt modelId="{38D25620-F102-401C-AA54-D5095018F32A}" type="pres">
      <dgm:prSet presAssocID="{957A8648-85C1-4FDC-9CB0-38CF654E1A41}" presName="spaceB" presStyleCnt="0"/>
      <dgm:spPr/>
    </dgm:pt>
    <dgm:pt modelId="{880C4DBE-AD4D-4929-80F6-4B100EF0387C}" type="pres">
      <dgm:prSet presAssocID="{D25A177C-B67F-4DFB-AA6C-EEA43FD8BEB1}" presName="space" presStyleCnt="0"/>
      <dgm:spPr/>
    </dgm:pt>
    <dgm:pt modelId="{FFDBD5B1-A02B-42AF-8430-B7A46FCF94E6}" type="pres">
      <dgm:prSet presAssocID="{A1C0E2FC-A144-49E7-AF8B-F5F2DCB4051A}" presName="compositeA" presStyleCnt="0"/>
      <dgm:spPr/>
    </dgm:pt>
    <dgm:pt modelId="{77ED831D-EB61-4945-BFBE-18AADDC1BA4B}" type="pres">
      <dgm:prSet presAssocID="{A1C0E2FC-A144-49E7-AF8B-F5F2DCB4051A}" presName="textA" presStyleLbl="revTx" presStyleIdx="2" presStyleCnt="5">
        <dgm:presLayoutVars>
          <dgm:bulletEnabled val="1"/>
        </dgm:presLayoutVars>
      </dgm:prSet>
      <dgm:spPr/>
    </dgm:pt>
    <dgm:pt modelId="{3F3DA82B-EEC6-447D-8CEC-899814011FDF}" type="pres">
      <dgm:prSet presAssocID="{A1C0E2FC-A144-49E7-AF8B-F5F2DCB4051A}" presName="circleA" presStyleLbl="node1" presStyleIdx="2" presStyleCnt="5"/>
      <dgm:spPr/>
    </dgm:pt>
    <dgm:pt modelId="{8D0A7830-C8F9-4FFF-9E5A-009A9C528E8C}" type="pres">
      <dgm:prSet presAssocID="{A1C0E2FC-A144-49E7-AF8B-F5F2DCB4051A}" presName="spaceA" presStyleCnt="0"/>
      <dgm:spPr/>
    </dgm:pt>
    <dgm:pt modelId="{54FDE994-7A68-4EF6-864E-197A182BFEF3}" type="pres">
      <dgm:prSet presAssocID="{EDAF9A1F-649B-4E3D-BC1B-50D87DF6D7DE}" presName="space" presStyleCnt="0"/>
      <dgm:spPr/>
    </dgm:pt>
    <dgm:pt modelId="{A592B726-078C-4226-892F-08BEC33F9825}" type="pres">
      <dgm:prSet presAssocID="{394A245F-9220-43A9-A18F-B25217D62D16}" presName="compositeB" presStyleCnt="0"/>
      <dgm:spPr/>
    </dgm:pt>
    <dgm:pt modelId="{8B307811-6634-4EAF-9E30-C01F703CC9A6}" type="pres">
      <dgm:prSet presAssocID="{394A245F-9220-43A9-A18F-B25217D62D16}" presName="textB" presStyleLbl="revTx" presStyleIdx="3" presStyleCnt="5">
        <dgm:presLayoutVars>
          <dgm:bulletEnabled val="1"/>
        </dgm:presLayoutVars>
      </dgm:prSet>
      <dgm:spPr/>
    </dgm:pt>
    <dgm:pt modelId="{1445A1DD-B2CA-4CEB-835D-7409EB81312A}" type="pres">
      <dgm:prSet presAssocID="{394A245F-9220-43A9-A18F-B25217D62D16}" presName="circleB" presStyleLbl="node1" presStyleIdx="3" presStyleCnt="5"/>
      <dgm:spPr/>
    </dgm:pt>
    <dgm:pt modelId="{E4BAC289-1106-487D-B513-0632F564C3A2}" type="pres">
      <dgm:prSet presAssocID="{394A245F-9220-43A9-A18F-B25217D62D16}" presName="spaceB" presStyleCnt="0"/>
      <dgm:spPr/>
    </dgm:pt>
    <dgm:pt modelId="{F4F5C459-CEAC-4AC7-86DD-AB0BD3B0918A}" type="pres">
      <dgm:prSet presAssocID="{B7FD4FB8-ECF5-4F02-A2A8-396435B3786A}" presName="space" presStyleCnt="0"/>
      <dgm:spPr/>
    </dgm:pt>
    <dgm:pt modelId="{DE102CFF-D055-4F02-8078-24DF169D7F96}" type="pres">
      <dgm:prSet presAssocID="{FBFBC80A-24E5-43BE-916B-FAA246263BFE}" presName="compositeA" presStyleCnt="0"/>
      <dgm:spPr/>
    </dgm:pt>
    <dgm:pt modelId="{C1BD8771-EF31-4B8E-9321-F5E8A7088DC8}" type="pres">
      <dgm:prSet presAssocID="{FBFBC80A-24E5-43BE-916B-FAA246263BFE}" presName="textA" presStyleLbl="revTx" presStyleIdx="4" presStyleCnt="5">
        <dgm:presLayoutVars>
          <dgm:bulletEnabled val="1"/>
        </dgm:presLayoutVars>
      </dgm:prSet>
      <dgm:spPr/>
    </dgm:pt>
    <dgm:pt modelId="{D303460A-3A31-48D2-99ED-A04344750705}" type="pres">
      <dgm:prSet presAssocID="{FBFBC80A-24E5-43BE-916B-FAA246263BFE}" presName="circleA" presStyleLbl="node1" presStyleIdx="4" presStyleCnt="5"/>
      <dgm:spPr/>
    </dgm:pt>
    <dgm:pt modelId="{362C51B6-2B2B-421E-A14F-8AE97EFC3DC8}" type="pres">
      <dgm:prSet presAssocID="{FBFBC80A-24E5-43BE-916B-FAA246263BFE}" presName="spaceA" presStyleCnt="0"/>
      <dgm:spPr/>
    </dgm:pt>
  </dgm:ptLst>
  <dgm:cxnLst>
    <dgm:cxn modelId="{13D31023-66D8-47AA-BFAC-976F218B9D79}" type="presOf" srcId="{957A8648-85C1-4FDC-9CB0-38CF654E1A41}" destId="{F3DEA5A5-3C88-4340-B05C-61AA0660A5E9}" srcOrd="0" destOrd="0" presId="urn:microsoft.com/office/officeart/2005/8/layout/hProcess11"/>
    <dgm:cxn modelId="{646C4D69-5BD4-4FC1-A8CC-F6C59DEA5716}" srcId="{A5DB3E41-2601-4320-A5A8-C84D32375D52}" destId="{FBFBC80A-24E5-43BE-916B-FAA246263BFE}" srcOrd="4" destOrd="0" parTransId="{35EE5539-AD7B-4174-9CBB-9FA73E894053}" sibTransId="{99FD3D94-829A-4DAB-9290-51F0641EB95D}"/>
    <dgm:cxn modelId="{34C98057-E47B-49D4-800A-72D6D425B263}" srcId="{A5DB3E41-2601-4320-A5A8-C84D32375D52}" destId="{394A245F-9220-43A9-A18F-B25217D62D16}" srcOrd="3" destOrd="0" parTransId="{9CC5620B-D42A-42CD-B865-6A5E94ECC6F6}" sibTransId="{B7FD4FB8-ECF5-4F02-A2A8-396435B3786A}"/>
    <dgm:cxn modelId="{822AD195-F691-4BE6-8399-D943FA3834B5}" type="presOf" srcId="{FBFBC80A-24E5-43BE-916B-FAA246263BFE}" destId="{C1BD8771-EF31-4B8E-9321-F5E8A7088DC8}" srcOrd="0" destOrd="0" presId="urn:microsoft.com/office/officeart/2005/8/layout/hProcess11"/>
    <dgm:cxn modelId="{224CF4A3-B343-4559-B3F3-5A4A865579E3}" srcId="{A5DB3E41-2601-4320-A5A8-C84D32375D52}" destId="{45C77838-2F82-4F5D-B158-33F2031B9FF7}" srcOrd="0" destOrd="0" parTransId="{73FA0CB6-ED72-4229-90EB-FD7A7B578D54}" sibTransId="{111F02F2-9D18-4F2C-9DA1-A6BC001A94B9}"/>
    <dgm:cxn modelId="{F373BDA5-F574-4B4E-897B-703FB317C5F8}" type="presOf" srcId="{45C77838-2F82-4F5D-B158-33F2031B9FF7}" destId="{30F6B70D-BD19-40E9-9139-709CFEAA4D30}" srcOrd="0" destOrd="0" presId="urn:microsoft.com/office/officeart/2005/8/layout/hProcess11"/>
    <dgm:cxn modelId="{BC0246BA-1FC2-470A-813A-EFE01AA53B92}" type="presOf" srcId="{A1C0E2FC-A144-49E7-AF8B-F5F2DCB4051A}" destId="{77ED831D-EB61-4945-BFBE-18AADDC1BA4B}" srcOrd="0" destOrd="0" presId="urn:microsoft.com/office/officeart/2005/8/layout/hProcess11"/>
    <dgm:cxn modelId="{B259A6D8-64E9-4D5F-8DFD-F6B22839B4BB}" srcId="{A5DB3E41-2601-4320-A5A8-C84D32375D52}" destId="{957A8648-85C1-4FDC-9CB0-38CF654E1A41}" srcOrd="1" destOrd="0" parTransId="{89FEE8EC-A7C6-4341-BA51-978C7D27ED88}" sibTransId="{D25A177C-B67F-4DFB-AA6C-EEA43FD8BEB1}"/>
    <dgm:cxn modelId="{989391E8-FEC8-426B-B5EC-1048A36761EA}" type="presOf" srcId="{394A245F-9220-43A9-A18F-B25217D62D16}" destId="{8B307811-6634-4EAF-9E30-C01F703CC9A6}" srcOrd="0" destOrd="0" presId="urn:microsoft.com/office/officeart/2005/8/layout/hProcess11"/>
    <dgm:cxn modelId="{3B965DF4-1D3D-4B31-9E20-A05CEB506944}" srcId="{A5DB3E41-2601-4320-A5A8-C84D32375D52}" destId="{A1C0E2FC-A144-49E7-AF8B-F5F2DCB4051A}" srcOrd="2" destOrd="0" parTransId="{C96EADBE-D111-452B-A781-B74214C77AAD}" sibTransId="{EDAF9A1F-649B-4E3D-BC1B-50D87DF6D7DE}"/>
    <dgm:cxn modelId="{67DA53F6-E8FB-4401-BEE9-FD0113202723}" type="presOf" srcId="{A5DB3E41-2601-4320-A5A8-C84D32375D52}" destId="{E3D89554-4F12-4F48-863C-42F4F663784B}" srcOrd="0" destOrd="0" presId="urn:microsoft.com/office/officeart/2005/8/layout/hProcess11"/>
    <dgm:cxn modelId="{B0ABA8A6-59B0-468D-8360-1A2AF46A3018}" type="presParOf" srcId="{E3D89554-4F12-4F48-863C-42F4F663784B}" destId="{1B647558-F146-439C-A891-5D318BD0F489}" srcOrd="0" destOrd="0" presId="urn:microsoft.com/office/officeart/2005/8/layout/hProcess11"/>
    <dgm:cxn modelId="{CEC6547B-A8B6-49BF-935E-ED37AAD78032}" type="presParOf" srcId="{E3D89554-4F12-4F48-863C-42F4F663784B}" destId="{6F53174D-E154-45AA-B3C2-525BF0DDEE17}" srcOrd="1" destOrd="0" presId="urn:microsoft.com/office/officeart/2005/8/layout/hProcess11"/>
    <dgm:cxn modelId="{326464CC-7E26-4310-9C67-BFBD8AED7443}" type="presParOf" srcId="{6F53174D-E154-45AA-B3C2-525BF0DDEE17}" destId="{F5F46C62-5203-40D2-A74D-A9F9416CB869}" srcOrd="0" destOrd="0" presId="urn:microsoft.com/office/officeart/2005/8/layout/hProcess11"/>
    <dgm:cxn modelId="{3B174763-5C75-4EF0-801C-28AF9C2A1D1D}" type="presParOf" srcId="{F5F46C62-5203-40D2-A74D-A9F9416CB869}" destId="{30F6B70D-BD19-40E9-9139-709CFEAA4D30}" srcOrd="0" destOrd="0" presId="urn:microsoft.com/office/officeart/2005/8/layout/hProcess11"/>
    <dgm:cxn modelId="{2CCDC707-9B69-43CA-8CC7-C22EE8753FC8}" type="presParOf" srcId="{F5F46C62-5203-40D2-A74D-A9F9416CB869}" destId="{A4CCBC37-A8A6-4925-8DEA-C1DCC573AF05}" srcOrd="1" destOrd="0" presId="urn:microsoft.com/office/officeart/2005/8/layout/hProcess11"/>
    <dgm:cxn modelId="{47D4100F-3A8C-4B3A-9DB0-57508806AC49}" type="presParOf" srcId="{F5F46C62-5203-40D2-A74D-A9F9416CB869}" destId="{97CE2695-2211-4844-BA00-6C690D36D55B}" srcOrd="2" destOrd="0" presId="urn:microsoft.com/office/officeart/2005/8/layout/hProcess11"/>
    <dgm:cxn modelId="{8F7B1A29-13B5-434D-B874-B5FA6C0FA714}" type="presParOf" srcId="{6F53174D-E154-45AA-B3C2-525BF0DDEE17}" destId="{2CC861E1-375C-4153-8C19-1198365EF018}" srcOrd="1" destOrd="0" presId="urn:microsoft.com/office/officeart/2005/8/layout/hProcess11"/>
    <dgm:cxn modelId="{1A153744-3EFF-4E2B-BF0B-93C44726EBD7}" type="presParOf" srcId="{6F53174D-E154-45AA-B3C2-525BF0DDEE17}" destId="{0937B523-B358-4EEC-A096-B2AC1F44D315}" srcOrd="2" destOrd="0" presId="urn:microsoft.com/office/officeart/2005/8/layout/hProcess11"/>
    <dgm:cxn modelId="{368450FF-5C35-46C7-8557-DDEB3EB6EE4E}" type="presParOf" srcId="{0937B523-B358-4EEC-A096-B2AC1F44D315}" destId="{F3DEA5A5-3C88-4340-B05C-61AA0660A5E9}" srcOrd="0" destOrd="0" presId="urn:microsoft.com/office/officeart/2005/8/layout/hProcess11"/>
    <dgm:cxn modelId="{2113BE67-389E-42CA-A92E-DEC0010B71F5}" type="presParOf" srcId="{0937B523-B358-4EEC-A096-B2AC1F44D315}" destId="{1EE52D0F-826F-42E6-8051-AB978D671A13}" srcOrd="1" destOrd="0" presId="urn:microsoft.com/office/officeart/2005/8/layout/hProcess11"/>
    <dgm:cxn modelId="{39C6679E-AEE5-4EFB-A110-97122B680442}" type="presParOf" srcId="{0937B523-B358-4EEC-A096-B2AC1F44D315}" destId="{38D25620-F102-401C-AA54-D5095018F32A}" srcOrd="2" destOrd="0" presId="urn:microsoft.com/office/officeart/2005/8/layout/hProcess11"/>
    <dgm:cxn modelId="{E5967654-13A7-467F-A295-716744FAD8AC}" type="presParOf" srcId="{6F53174D-E154-45AA-B3C2-525BF0DDEE17}" destId="{880C4DBE-AD4D-4929-80F6-4B100EF0387C}" srcOrd="3" destOrd="0" presId="urn:microsoft.com/office/officeart/2005/8/layout/hProcess11"/>
    <dgm:cxn modelId="{7C424A31-E40A-498F-9FE0-50383D491755}" type="presParOf" srcId="{6F53174D-E154-45AA-B3C2-525BF0DDEE17}" destId="{FFDBD5B1-A02B-42AF-8430-B7A46FCF94E6}" srcOrd="4" destOrd="0" presId="urn:microsoft.com/office/officeart/2005/8/layout/hProcess11"/>
    <dgm:cxn modelId="{A1741474-5EE8-46EB-A458-BB6B57363647}" type="presParOf" srcId="{FFDBD5B1-A02B-42AF-8430-B7A46FCF94E6}" destId="{77ED831D-EB61-4945-BFBE-18AADDC1BA4B}" srcOrd="0" destOrd="0" presId="urn:microsoft.com/office/officeart/2005/8/layout/hProcess11"/>
    <dgm:cxn modelId="{B2A30D9C-F202-47A9-B52A-60A15AB80265}" type="presParOf" srcId="{FFDBD5B1-A02B-42AF-8430-B7A46FCF94E6}" destId="{3F3DA82B-EEC6-447D-8CEC-899814011FDF}" srcOrd="1" destOrd="0" presId="urn:microsoft.com/office/officeart/2005/8/layout/hProcess11"/>
    <dgm:cxn modelId="{5B997200-0D8B-4CC3-948C-4BA7D55670B5}" type="presParOf" srcId="{FFDBD5B1-A02B-42AF-8430-B7A46FCF94E6}" destId="{8D0A7830-C8F9-4FFF-9E5A-009A9C528E8C}" srcOrd="2" destOrd="0" presId="urn:microsoft.com/office/officeart/2005/8/layout/hProcess11"/>
    <dgm:cxn modelId="{8B03C4EE-E8B0-4CAF-850E-4B175DAB9E33}" type="presParOf" srcId="{6F53174D-E154-45AA-B3C2-525BF0DDEE17}" destId="{54FDE994-7A68-4EF6-864E-197A182BFEF3}" srcOrd="5" destOrd="0" presId="urn:microsoft.com/office/officeart/2005/8/layout/hProcess11"/>
    <dgm:cxn modelId="{55E53780-B504-4C34-8E4E-AFFC8357EA42}" type="presParOf" srcId="{6F53174D-E154-45AA-B3C2-525BF0DDEE17}" destId="{A592B726-078C-4226-892F-08BEC33F9825}" srcOrd="6" destOrd="0" presId="urn:microsoft.com/office/officeart/2005/8/layout/hProcess11"/>
    <dgm:cxn modelId="{2C65B6CB-F842-4447-9546-855A009F3FA1}" type="presParOf" srcId="{A592B726-078C-4226-892F-08BEC33F9825}" destId="{8B307811-6634-4EAF-9E30-C01F703CC9A6}" srcOrd="0" destOrd="0" presId="urn:microsoft.com/office/officeart/2005/8/layout/hProcess11"/>
    <dgm:cxn modelId="{49137EB9-80D6-4C11-9E9B-B6E8726DC6C6}" type="presParOf" srcId="{A592B726-078C-4226-892F-08BEC33F9825}" destId="{1445A1DD-B2CA-4CEB-835D-7409EB81312A}" srcOrd="1" destOrd="0" presId="urn:microsoft.com/office/officeart/2005/8/layout/hProcess11"/>
    <dgm:cxn modelId="{BFF95591-9599-403E-9F01-8105D0D30908}" type="presParOf" srcId="{A592B726-078C-4226-892F-08BEC33F9825}" destId="{E4BAC289-1106-487D-B513-0632F564C3A2}" srcOrd="2" destOrd="0" presId="urn:microsoft.com/office/officeart/2005/8/layout/hProcess11"/>
    <dgm:cxn modelId="{EFF04FB1-B894-4A2A-B2BB-EC9356B4739B}" type="presParOf" srcId="{6F53174D-E154-45AA-B3C2-525BF0DDEE17}" destId="{F4F5C459-CEAC-4AC7-86DD-AB0BD3B0918A}" srcOrd="7" destOrd="0" presId="urn:microsoft.com/office/officeart/2005/8/layout/hProcess11"/>
    <dgm:cxn modelId="{91E433D2-ADC2-4F36-8BB8-54B82DF678CA}" type="presParOf" srcId="{6F53174D-E154-45AA-B3C2-525BF0DDEE17}" destId="{DE102CFF-D055-4F02-8078-24DF169D7F96}" srcOrd="8" destOrd="0" presId="urn:microsoft.com/office/officeart/2005/8/layout/hProcess11"/>
    <dgm:cxn modelId="{FB259B6E-F245-48AE-9FAF-8ED8E522A2DA}" type="presParOf" srcId="{DE102CFF-D055-4F02-8078-24DF169D7F96}" destId="{C1BD8771-EF31-4B8E-9321-F5E8A7088DC8}" srcOrd="0" destOrd="0" presId="urn:microsoft.com/office/officeart/2005/8/layout/hProcess11"/>
    <dgm:cxn modelId="{F1A0C0B8-1226-4847-B45B-3C612580603C}" type="presParOf" srcId="{DE102CFF-D055-4F02-8078-24DF169D7F96}" destId="{D303460A-3A31-48D2-99ED-A04344750705}" srcOrd="1" destOrd="0" presId="urn:microsoft.com/office/officeart/2005/8/layout/hProcess11"/>
    <dgm:cxn modelId="{6B3A478E-ED04-4A77-BD94-8147C813E514}" type="presParOf" srcId="{DE102CFF-D055-4F02-8078-24DF169D7F96}" destId="{362C51B6-2B2B-421E-A14F-8AE97EFC3DC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47558-F146-439C-A891-5D318BD0F489}">
      <dsp:nvSpPr>
        <dsp:cNvPr id="0" name=""/>
        <dsp:cNvSpPr/>
      </dsp:nvSpPr>
      <dsp:spPr>
        <a:xfrm>
          <a:off x="0" y="984027"/>
          <a:ext cx="9117766" cy="133456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F6B70D-BD19-40E9-9139-709CFEAA4D30}">
      <dsp:nvSpPr>
        <dsp:cNvPr id="0" name=""/>
        <dsp:cNvSpPr/>
      </dsp:nvSpPr>
      <dsp:spPr>
        <a:xfrm>
          <a:off x="3606" y="0"/>
          <a:ext cx="1576687" cy="1334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SG" sz="1700" b="1" kern="1200" dirty="0"/>
            <a:t>Data Collection</a:t>
          </a:r>
        </a:p>
      </dsp:txBody>
      <dsp:txXfrm>
        <a:off x="3606" y="0"/>
        <a:ext cx="1576687" cy="1334564"/>
      </dsp:txXfrm>
    </dsp:sp>
    <dsp:sp modelId="{A4CCBC37-A8A6-4925-8DEA-C1DCC573AF05}">
      <dsp:nvSpPr>
        <dsp:cNvPr id="0" name=""/>
        <dsp:cNvSpPr/>
      </dsp:nvSpPr>
      <dsp:spPr>
        <a:xfrm>
          <a:off x="625129" y="1501384"/>
          <a:ext cx="333641" cy="3336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DEA5A5-3C88-4340-B05C-61AA0660A5E9}">
      <dsp:nvSpPr>
        <dsp:cNvPr id="0" name=""/>
        <dsp:cNvSpPr/>
      </dsp:nvSpPr>
      <dsp:spPr>
        <a:xfrm>
          <a:off x="1659128" y="2001846"/>
          <a:ext cx="1576687" cy="1334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SG" sz="1700" b="1" kern="1200" dirty="0"/>
            <a:t>Data Augmentations</a:t>
          </a:r>
        </a:p>
      </dsp:txBody>
      <dsp:txXfrm>
        <a:off x="1659128" y="2001846"/>
        <a:ext cx="1576687" cy="1334564"/>
      </dsp:txXfrm>
    </dsp:sp>
    <dsp:sp modelId="{1EE52D0F-826F-42E6-8051-AB978D671A13}">
      <dsp:nvSpPr>
        <dsp:cNvPr id="0" name=""/>
        <dsp:cNvSpPr/>
      </dsp:nvSpPr>
      <dsp:spPr>
        <a:xfrm>
          <a:off x="2280651" y="1501384"/>
          <a:ext cx="333641" cy="3336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D831D-EB61-4945-BFBE-18AADDC1BA4B}">
      <dsp:nvSpPr>
        <dsp:cNvPr id="0" name=""/>
        <dsp:cNvSpPr/>
      </dsp:nvSpPr>
      <dsp:spPr>
        <a:xfrm>
          <a:off x="3314650" y="0"/>
          <a:ext cx="1576687" cy="1334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SG" sz="1700" b="1" kern="1200" dirty="0"/>
            <a:t>Annotations </a:t>
          </a:r>
        </a:p>
      </dsp:txBody>
      <dsp:txXfrm>
        <a:off x="3314650" y="0"/>
        <a:ext cx="1576687" cy="1334564"/>
      </dsp:txXfrm>
    </dsp:sp>
    <dsp:sp modelId="{3F3DA82B-EEC6-447D-8CEC-899814011FDF}">
      <dsp:nvSpPr>
        <dsp:cNvPr id="0" name=""/>
        <dsp:cNvSpPr/>
      </dsp:nvSpPr>
      <dsp:spPr>
        <a:xfrm>
          <a:off x="3936174" y="1501384"/>
          <a:ext cx="333641" cy="3336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307811-6634-4EAF-9E30-C01F703CC9A6}">
      <dsp:nvSpPr>
        <dsp:cNvPr id="0" name=""/>
        <dsp:cNvSpPr/>
      </dsp:nvSpPr>
      <dsp:spPr>
        <a:xfrm>
          <a:off x="4970173" y="2001846"/>
          <a:ext cx="1576687" cy="1334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SG" sz="1700" b="1" kern="1200" dirty="0"/>
            <a:t>Training </a:t>
          </a:r>
        </a:p>
      </dsp:txBody>
      <dsp:txXfrm>
        <a:off x="4970173" y="2001846"/>
        <a:ext cx="1576687" cy="1334564"/>
      </dsp:txXfrm>
    </dsp:sp>
    <dsp:sp modelId="{1445A1DD-B2CA-4CEB-835D-7409EB81312A}">
      <dsp:nvSpPr>
        <dsp:cNvPr id="0" name=""/>
        <dsp:cNvSpPr/>
      </dsp:nvSpPr>
      <dsp:spPr>
        <a:xfrm>
          <a:off x="5591696" y="1501384"/>
          <a:ext cx="333641" cy="3336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D8771-EF31-4B8E-9321-F5E8A7088DC8}">
      <dsp:nvSpPr>
        <dsp:cNvPr id="0" name=""/>
        <dsp:cNvSpPr/>
      </dsp:nvSpPr>
      <dsp:spPr>
        <a:xfrm>
          <a:off x="6625695" y="0"/>
          <a:ext cx="1576687" cy="1334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SG" sz="1700" b="1" kern="1200" dirty="0"/>
            <a:t>Deployment</a:t>
          </a:r>
        </a:p>
      </dsp:txBody>
      <dsp:txXfrm>
        <a:off x="6625695" y="0"/>
        <a:ext cx="1576687" cy="1334564"/>
      </dsp:txXfrm>
    </dsp:sp>
    <dsp:sp modelId="{D303460A-3A31-48D2-99ED-A04344750705}">
      <dsp:nvSpPr>
        <dsp:cNvPr id="0" name=""/>
        <dsp:cNvSpPr/>
      </dsp:nvSpPr>
      <dsp:spPr>
        <a:xfrm>
          <a:off x="7247218" y="1501384"/>
          <a:ext cx="333641" cy="3336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2023-12-07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2023-12-07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3959325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a:r>
              <a:rPr lang="en-SG" dirty="0"/>
              <a:t>This slide shows the performance of yolo. Since most of you guys are familiar with </a:t>
            </a:r>
            <a:r>
              <a:rPr lang="en-SG" dirty="0" err="1"/>
              <a:t>efficientdet</a:t>
            </a:r>
            <a:r>
              <a:rPr lang="en-SG" dirty="0"/>
              <a:t>, the graph on the left shows how yolov5 compares to yolov5 and the graph right shows how yolov8 compares to yolo5.</a:t>
            </a:r>
          </a:p>
          <a:p>
            <a:endParaRPr lang="en-SG" dirty="0"/>
          </a:p>
          <a:p>
            <a:r>
              <a:rPr lang="en-SG" dirty="0"/>
              <a:t> I used yolov8s to for my capstone project. In the next few slides I will briefly go through with how yolov8 works. I will mainly touch on YOLOv8 main features such as anchorless detection and single stage detection before showing you the overview of yolov8’s  architecture.</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820201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latinLnBrk="0">
              <a:buFont typeface="+mj-lt"/>
              <a:buAutoNum type="arabicPeriod"/>
            </a:pPr>
            <a:r>
              <a:rPr lang="en-SG" sz="1000" dirty="0"/>
              <a:t>So the main difference between anchor base detection and anchorless detection is that, the anchorless section has one point in each cell to detect the centre of an object., whereas the anchor base detection has an anchor box in each cell to detect the object as instead. </a:t>
            </a:r>
          </a:p>
          <a:p>
            <a:pPr marL="228600" indent="-228600">
              <a:buFont typeface="+mj-lt"/>
              <a:buAutoNum type="arabicPeriod"/>
            </a:pPr>
            <a:endParaRPr lang="en-SG" sz="1000" dirty="0"/>
          </a:p>
          <a:p>
            <a:pPr marL="228600" indent="-228600">
              <a:buFont typeface="+mj-lt"/>
              <a:buAutoNum type="arabicPeriod"/>
            </a:pPr>
            <a:r>
              <a:rPr lang="en-SG" sz="1000" dirty="0"/>
              <a:t>In the anchorless detection, once an object is detected, it will try to localise the object by determining the width and height of the object.</a:t>
            </a:r>
          </a:p>
          <a:p>
            <a:pPr marL="228600" indent="-228600">
              <a:buFont typeface="+mj-lt"/>
              <a:buAutoNum type="arabicPeriod"/>
            </a:pPr>
            <a:endParaRPr lang="en-SG" sz="1000" dirty="0"/>
          </a:p>
          <a:p>
            <a:pPr marL="228600" indent="-228600">
              <a:buFont typeface="+mj-lt"/>
              <a:buAutoNum type="arabicPeriod"/>
            </a:pPr>
            <a:r>
              <a:rPr lang="en-SG" sz="1000" dirty="0"/>
              <a:t>In an anchor base object detection, the object is localized by fitting the anchor box to the bounding box.</a:t>
            </a:r>
          </a:p>
          <a:p>
            <a:pPr marL="228600" indent="-228600">
              <a:buFont typeface="+mj-lt"/>
              <a:buAutoNum type="arabicPeriod"/>
            </a:pPr>
            <a:endParaRPr lang="en-SG" sz="1000" dirty="0"/>
          </a:p>
          <a:p>
            <a:pPr marL="228600" indent="-228600">
              <a:buFont typeface="+mj-lt"/>
              <a:buAutoNum type="arabicPeriod"/>
            </a:pPr>
            <a:r>
              <a:rPr lang="en-SG" sz="1000" dirty="0"/>
              <a:t>The anchorless object detection is more generalizable since it tries to size the object via the weight and height. However the anchor based detection can’t do this, so it is only limited to predicting the bounding boxes. In general the anchor based detection is more accurate but it is also more computationally expensive, and since it require more resources to compute it is slower. </a:t>
            </a:r>
          </a:p>
          <a:p>
            <a:pPr marL="228600" indent="-228600">
              <a:buFont typeface="+mj-lt"/>
              <a:buAutoNum type="arabicPeriod"/>
            </a:pPr>
            <a:endParaRPr lang="en-SG" sz="1000" dirty="0"/>
          </a:p>
          <a:p>
            <a:pPr marL="0" indent="0">
              <a:buFont typeface="+mj-lt"/>
              <a:buNone/>
            </a:pPr>
            <a:r>
              <a:rPr lang="en-SG" sz="1000" dirty="0"/>
              <a:t>In the next slides wool will see how the anchorless detections is used in yolo</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076607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latinLnBrk="0">
              <a:buFont typeface="+mj-lt"/>
              <a:buNone/>
            </a:pPr>
            <a:r>
              <a:rPr lang="en-SG" dirty="0"/>
              <a:t>So YOLO is a single stage detector. Both the 1 stage and 2 stage detectors will require image features to be extracted first. This done is through a series of convolutional network and pooling. After having done this:</a:t>
            </a:r>
          </a:p>
          <a:p>
            <a:pPr marL="228600" indent="-228600">
              <a:buFont typeface="+mj-lt"/>
              <a:buAutoNum type="arabicPeriod"/>
            </a:pPr>
            <a:endParaRPr lang="en-SG" dirty="0"/>
          </a:p>
          <a:p>
            <a:pPr marL="228600" indent="-228600">
              <a:buFont typeface="+mj-lt"/>
              <a:buAutoNum type="arabicPeriod"/>
            </a:pPr>
            <a:r>
              <a:rPr lang="en-SG" dirty="0"/>
              <a:t>The 2-stage detector uses a region proposal network to output bounding boxes, usually up to about 2000 bounding boxes in the image . </a:t>
            </a:r>
          </a:p>
          <a:p>
            <a:pPr marL="228600" indent="-228600">
              <a:buFont typeface="+mj-lt"/>
              <a:buAutoNum type="arabicPeriod"/>
            </a:pPr>
            <a:r>
              <a:rPr lang="en-SG" dirty="0"/>
              <a:t>Then the anchor boxes that coincides with these bounding boxes will help determine if any objects are detected within its anchor region.</a:t>
            </a:r>
          </a:p>
          <a:p>
            <a:pPr marL="228600" indent="-228600">
              <a:buFont typeface="+mj-lt"/>
              <a:buAutoNum type="arabicPeriod"/>
            </a:pPr>
            <a:r>
              <a:rPr lang="en-SG" dirty="0"/>
              <a:t>If an object is detected, it will adjust the anchor, to fit the objects </a:t>
            </a:r>
          </a:p>
          <a:p>
            <a:pPr marL="228600" indent="-228600">
              <a:buFont typeface="+mj-lt"/>
              <a:buAutoNum type="arabicPeriod"/>
            </a:pPr>
            <a:r>
              <a:rPr lang="en-SG" dirty="0"/>
              <a:t>After this is done it will proceed to classify the object and further adjust the bounding box coordinates to fit the object</a:t>
            </a:r>
          </a:p>
          <a:p>
            <a:endParaRPr lang="en-SG" dirty="0"/>
          </a:p>
          <a:p>
            <a:r>
              <a:rPr lang="en-SG" dirty="0"/>
              <a:t>The red dotted box shows how this will look like in a real image.</a:t>
            </a:r>
          </a:p>
          <a:p>
            <a:endParaRPr lang="en-SG" dirty="0"/>
          </a:p>
          <a:p>
            <a:pPr marL="228600" indent="-228600">
              <a:buFont typeface="+mj-lt"/>
              <a:buAutoNum type="arabicPeriod"/>
            </a:pPr>
            <a:r>
              <a:rPr lang="en-SG" dirty="0"/>
              <a:t>In 1-stage detector, the image is split into a n x n gird. </a:t>
            </a:r>
          </a:p>
          <a:p>
            <a:pPr marL="228600" indent="-228600">
              <a:buFont typeface="+mj-lt"/>
              <a:buAutoNum type="arabicPeriod"/>
            </a:pPr>
            <a:r>
              <a:rPr lang="en-SG" dirty="0"/>
              <a:t>Each grid is responsible to detect whether an object is present in the grid and what class does this object belong to. </a:t>
            </a:r>
          </a:p>
          <a:p>
            <a:r>
              <a:rPr lang="en-SG" dirty="0"/>
              <a:t>I will explain more of this in the next slide, but notice how the 1 stage detector can directly detect the images without the need for region proposal. </a:t>
            </a:r>
          </a:p>
          <a:p>
            <a:r>
              <a:rPr lang="en-SG" dirty="0"/>
              <a:t>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25284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SG" u="sng" dirty="0"/>
              <a:t>Single Stage detector with anchorless detection</a:t>
            </a:r>
          </a:p>
          <a:p>
            <a:pPr marL="228600" indent="-228600" latinLnBrk="0">
              <a:buFont typeface="+mj-lt"/>
              <a:buAutoNum type="arabicPeriod"/>
            </a:pPr>
            <a:r>
              <a:rPr lang="en-SG" dirty="0"/>
              <a:t>So this slide shows how a single stage detector works with anchorless detection. The bike image that you see, is split into a 7 x 7 grid. </a:t>
            </a:r>
          </a:p>
          <a:p>
            <a:pPr marL="228600" indent="-228600">
              <a:buFont typeface="+mj-lt"/>
              <a:buAutoNum type="arabicPeriod"/>
            </a:pPr>
            <a:r>
              <a:rPr lang="en-SG" dirty="0"/>
              <a:t>After the extraction of the feature maps, If the cell detects the CenterPoint of an object. The x and y coordinates of the centre point, width and height and class information that you see here. </a:t>
            </a:r>
          </a:p>
          <a:p>
            <a:pPr marL="228600" indent="-228600">
              <a:buFont typeface="+mj-lt"/>
              <a:buAutoNum type="arabicPeriod"/>
            </a:pPr>
            <a:r>
              <a:rPr lang="en-SG" dirty="0"/>
              <a:t>If no objects are detected then, the array will be filled with zeros. An array of zeros are considered background.</a:t>
            </a:r>
          </a:p>
          <a:p>
            <a:endParaRPr lang="en-SG" dirty="0"/>
          </a:p>
          <a:p>
            <a:r>
              <a:rPr lang="en-SG" u="sng" dirty="0"/>
              <a:t>Non Max Suppression</a:t>
            </a:r>
          </a:p>
          <a:p>
            <a:pPr marL="228600" indent="-228600">
              <a:buFont typeface="+mj-lt"/>
              <a:buAutoNum type="arabicPeriod"/>
            </a:pPr>
            <a:r>
              <a:rPr lang="en-SG" dirty="0"/>
              <a:t>After the objects are detected, multiple bounding boxes are proposed to localise the object. These bounding boxes are filtered out using confidence thresholds. </a:t>
            </a:r>
          </a:p>
          <a:p>
            <a:pPr marL="228600" indent="-228600">
              <a:buFont typeface="+mj-lt"/>
              <a:buAutoNum type="arabicPeriod"/>
            </a:pPr>
            <a:r>
              <a:rPr lang="en-SG" dirty="0"/>
              <a:t>The IOU is calculated for the remaining boxes. </a:t>
            </a:r>
          </a:p>
          <a:p>
            <a:pPr marL="228600" indent="-228600">
              <a:buFont typeface="+mj-lt"/>
              <a:buAutoNum type="arabicPeriod"/>
            </a:pPr>
            <a:r>
              <a:rPr lang="en-SG" dirty="0"/>
              <a:t>The remaining boxes with IOU beyond a certain thresholds are removed to prevent predicting the same objects. </a:t>
            </a:r>
          </a:p>
          <a:p>
            <a:pPr marL="228600" indent="-228600">
              <a:buFont typeface="+mj-lt"/>
              <a:buAutoNum type="arabicPeriod"/>
            </a:pPr>
            <a:r>
              <a:rPr lang="en-SG" dirty="0"/>
              <a:t>This process is known known as Non-Max Suppression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79426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indent="0" latinLnBrk="0">
              <a:buFont typeface="+mj-lt"/>
              <a:buNone/>
            </a:pPr>
            <a:r>
              <a:rPr lang="en-SG" dirty="0"/>
              <a:t>The is the overview of the yolo architecture. The diagram can be a little overwhelming, but if you look closely it is just a series of convolutional layers and carpooling to extract image features for detection and classification.</a:t>
            </a:r>
          </a:p>
          <a:p>
            <a:pPr marL="0" indent="0">
              <a:buFont typeface="+mj-lt"/>
              <a:buNone/>
            </a:pPr>
            <a:endParaRPr lang="en-SG" dirty="0"/>
          </a:p>
          <a:p>
            <a:pPr marL="0" indent="0">
              <a:buFont typeface="+mj-lt"/>
              <a:buNone/>
            </a:pPr>
            <a:r>
              <a:rPr lang="en-SG" dirty="0"/>
              <a:t>The architecture can be categorised into three broad categories. The first is the backbone. This is where the image is fed as an input and the features are extracted through a feature pyramid network. In the feature pyramid network, more semantic information such as the colour, edges and texture is extracted at the bottom layers since there are more channels. However this comes with  a loss of spatial information since the image resolution is decreases with increases layer.</a:t>
            </a:r>
          </a:p>
          <a:p>
            <a:pPr marL="0" indent="0">
              <a:buFont typeface="+mj-lt"/>
              <a:buNone/>
            </a:pPr>
            <a:endParaRPr lang="en-SG" dirty="0"/>
          </a:p>
          <a:p>
            <a:pPr marL="0" indent="0">
              <a:buFont typeface="+mj-lt"/>
              <a:buNone/>
            </a:pPr>
            <a:r>
              <a:rPr lang="en-SG" dirty="0"/>
              <a:t>In order to compensate for this, the neck region </a:t>
            </a:r>
            <a:r>
              <a:rPr lang="en-SG" dirty="0" err="1"/>
              <a:t>upsamples</a:t>
            </a:r>
            <a:r>
              <a:rPr lang="en-SG" dirty="0"/>
              <a:t> the output from the bottom layers and concatenates the information with the higher layers. So now the feature maps will have both spatial and semantic information for detection. In this case </a:t>
            </a:r>
            <a:r>
              <a:rPr lang="en-SG" dirty="0" err="1"/>
              <a:t>upsampling</a:t>
            </a:r>
            <a:r>
              <a:rPr lang="en-SG" dirty="0"/>
              <a:t> means transforming the lower resolution image to the same resolution that the higher layers. The information is concatenated along the channel axis. </a:t>
            </a:r>
          </a:p>
          <a:p>
            <a:pPr marL="0" indent="0">
              <a:buFont typeface="+mj-lt"/>
              <a:buNone/>
            </a:pPr>
            <a:endParaRPr lang="en-SG" dirty="0"/>
          </a:p>
          <a:p>
            <a:pPr marL="0" indent="0">
              <a:buFont typeface="+mj-lt"/>
              <a:buNone/>
            </a:pPr>
            <a:r>
              <a:rPr lang="en-SG" dirty="0"/>
              <a:t>Once the information is extracted and further processes in the neck region, it is parsed to head region for detection and classification. The detection, like what I explained in the previous few slides occurs at each grid cell using the features maps. There are three detect regions here to detect small, medium and large objects.</a:t>
            </a:r>
          </a:p>
          <a:p>
            <a:pPr marL="0" indent="0">
              <a:buFont typeface="+mj-lt"/>
              <a:buNone/>
            </a:pPr>
            <a:endParaRPr lang="en-SG" dirty="0"/>
          </a:p>
          <a:p>
            <a:pPr marL="0" indent="0">
              <a:buFont typeface="+mj-lt"/>
              <a:buNone/>
            </a:pPr>
            <a:endParaRPr lang="en-SG"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82933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These are the models overall results. I will go into greater detail in the next few slides.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409212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Model is generating an MAP of 0.995 and an accuracy of 85% based on the confusion matrix. </a:t>
            </a:r>
          </a:p>
          <a:p>
            <a:endParaRPr lang="en-SG" dirty="0"/>
          </a:p>
          <a:p>
            <a:r>
              <a:rPr lang="en-SG" dirty="0"/>
              <a:t>87 accurate predictions out of 102 predictions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429731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80A13"/>
              </a:solidFill>
              <a:effectLst/>
              <a:latin typeface="Inter"/>
            </a:endParaRPr>
          </a:p>
          <a:p>
            <a:r>
              <a:rPr lang="en-US" b="0" i="0" dirty="0">
                <a:solidFill>
                  <a:srgbClr val="080A13"/>
                </a:solidFill>
                <a:effectLst/>
                <a:latin typeface="Inter"/>
              </a:rPr>
              <a:t>These are the models results.</a:t>
            </a:r>
          </a:p>
          <a:p>
            <a:r>
              <a:rPr lang="en-US" b="0" i="0" dirty="0">
                <a:solidFill>
                  <a:srgbClr val="080A13"/>
                </a:solidFill>
                <a:effectLst/>
                <a:latin typeface="Inter"/>
              </a:rPr>
              <a:t>The model has a near perfect F1 score at 67% confidence</a:t>
            </a:r>
          </a:p>
          <a:p>
            <a:r>
              <a:rPr lang="en-US" b="0" i="0" dirty="0">
                <a:solidFill>
                  <a:srgbClr val="080A13"/>
                </a:solidFill>
                <a:effectLst/>
                <a:latin typeface="Inter"/>
              </a:rPr>
              <a:t>The model has an mean average precession of 0.995 and 50% IOU</a:t>
            </a:r>
          </a:p>
          <a:p>
            <a:r>
              <a:rPr lang="en-US" b="0" i="0" dirty="0">
                <a:solidFill>
                  <a:srgbClr val="080A13"/>
                </a:solidFill>
                <a:effectLst/>
                <a:latin typeface="Inter"/>
              </a:rPr>
              <a:t>The model is </a:t>
            </a:r>
          </a:p>
          <a:p>
            <a:endParaRPr lang="en-US" b="0" i="0" dirty="0">
              <a:solidFill>
                <a:srgbClr val="080A13"/>
              </a:solidFill>
              <a:effectLst/>
              <a:latin typeface="Inter"/>
            </a:endParaRPr>
          </a:p>
          <a:p>
            <a:endParaRPr lang="en-US" b="0" i="0" dirty="0">
              <a:solidFill>
                <a:srgbClr val="080A13"/>
              </a:solidFill>
              <a:effectLst/>
              <a:latin typeface="Inter"/>
            </a:endParaRPr>
          </a:p>
          <a:p>
            <a:r>
              <a:rPr lang="en-US" b="0" i="0" dirty="0">
                <a:solidFill>
                  <a:srgbClr val="080A13"/>
                </a:solidFill>
                <a:effectLst/>
                <a:latin typeface="Inter"/>
              </a:rPr>
              <a:t>Precision</a:t>
            </a:r>
            <a:r>
              <a:rPr lang="en-US" b="1" i="1" dirty="0">
                <a:solidFill>
                  <a:srgbClr val="080A13"/>
                </a:solidFill>
                <a:effectLst/>
                <a:latin typeface="Inter"/>
              </a:rPr>
              <a:t> </a:t>
            </a:r>
            <a:r>
              <a:rPr lang="en-US" b="0" i="0" dirty="0">
                <a:solidFill>
                  <a:srgbClr val="080A13"/>
                </a:solidFill>
                <a:effectLst/>
                <a:latin typeface="Inter"/>
              </a:rPr>
              <a:t>measures how well you can find true positives(TP) out of all positive predictions. (TP+FP).</a:t>
            </a:r>
          </a:p>
          <a:p>
            <a:endParaRPr lang="en-US" b="0" i="0" dirty="0">
              <a:solidFill>
                <a:srgbClr val="080A13"/>
              </a:solidFill>
              <a:effectLst/>
              <a:latin typeface="Inter"/>
            </a:endParaRPr>
          </a:p>
          <a:p>
            <a:r>
              <a:rPr lang="en-US" b="0" i="0" dirty="0">
                <a:solidFill>
                  <a:srgbClr val="080A13"/>
                </a:solidFill>
                <a:effectLst/>
                <a:latin typeface="Inter"/>
              </a:rPr>
              <a:t>Recall measures how well you can find true positives(TP) out of all predictions(TP+FN).</a:t>
            </a:r>
          </a:p>
          <a:p>
            <a:endParaRPr lang="en-US" b="0" i="0" dirty="0">
              <a:solidFill>
                <a:srgbClr val="080A13"/>
              </a:solidFill>
              <a:effectLst/>
              <a:latin typeface="Inter"/>
            </a:endParaRPr>
          </a:p>
          <a:p>
            <a:pPr algn="l"/>
            <a:r>
              <a:rPr lang="en-US" b="0" i="0" dirty="0">
                <a:solidFill>
                  <a:srgbClr val="080A13"/>
                </a:solidFill>
                <a:effectLst/>
                <a:latin typeface="Inter"/>
              </a:rPr>
              <a:t>The </a:t>
            </a:r>
            <a:r>
              <a:rPr lang="en-US" b="0" i="0" dirty="0" err="1">
                <a:solidFill>
                  <a:srgbClr val="080A13"/>
                </a:solidFill>
                <a:effectLst/>
                <a:latin typeface="Inter"/>
              </a:rPr>
              <a:t>mAP</a:t>
            </a:r>
            <a:r>
              <a:rPr lang="en-US" b="0" i="0" dirty="0">
                <a:solidFill>
                  <a:srgbClr val="080A13"/>
                </a:solidFill>
                <a:effectLst/>
                <a:latin typeface="Inter"/>
              </a:rPr>
              <a:t> is calculated by finding Average Precision(AP) for each class and then average over a number of classes.</a:t>
            </a:r>
            <a:br>
              <a:rPr lang="en-US" b="0" i="0" dirty="0">
                <a:solidFill>
                  <a:srgbClr val="080A13"/>
                </a:solidFill>
                <a:effectLst/>
                <a:latin typeface="Inter"/>
              </a:rPr>
            </a:br>
            <a:endParaRPr lang="en-US" b="0" i="0" dirty="0">
              <a:solidFill>
                <a:srgbClr val="080A13"/>
              </a:solidFill>
              <a:effectLst/>
              <a:latin typeface="Inter"/>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b="0" i="0" dirty="0" err="1">
                <a:solidFill>
                  <a:srgbClr val="080A13"/>
                </a:solidFill>
                <a:effectLst/>
                <a:latin typeface="Inter"/>
              </a:rPr>
              <a:t>mAP</a:t>
            </a:r>
            <a:r>
              <a:rPr lang="en-US" b="0" i="0" dirty="0">
                <a:solidFill>
                  <a:srgbClr val="080A13"/>
                </a:solidFill>
                <a:effectLst/>
                <a:latin typeface="Inter"/>
              </a:rPr>
              <a:t> encapsulates the tradeoff between precision and recall and maximizes the effect of both metrics.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b="0" i="0" dirty="0">
              <a:solidFill>
                <a:srgbClr val="080A13"/>
              </a:solidFill>
              <a:effectLst/>
              <a:latin typeface="Inter"/>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b="0" i="0" dirty="0">
                <a:solidFill>
                  <a:srgbClr val="080A13"/>
                </a:solidFill>
                <a:effectLst/>
                <a:latin typeface="Inter"/>
              </a:rPr>
              <a:t>Precision curve is upsloping because as confidence increases model becomes more precise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b="0" i="0" dirty="0">
              <a:solidFill>
                <a:srgbClr val="080A13"/>
              </a:solidFill>
              <a:effectLst/>
              <a:latin typeface="Inter"/>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b="0" i="0" dirty="0">
                <a:solidFill>
                  <a:srgbClr val="080A13"/>
                </a:solidFill>
                <a:effectLst/>
                <a:latin typeface="Inter"/>
              </a:rPr>
              <a:t>Recall curve is down sloping because as confidence increases there are lesser detections </a:t>
            </a:r>
          </a:p>
          <a:p>
            <a:br>
              <a:rPr lang="en-US" dirty="0"/>
            </a:br>
            <a:endParaRPr lang="en-SG"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3457262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a demo from Sheng </a:t>
            </a:r>
            <a:r>
              <a:rPr lang="en-SG" dirty="0" err="1"/>
              <a:t>Siong</a:t>
            </a:r>
            <a:endParaRPr lang="en-SG"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3117046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latinLnBrk="0">
              <a:buFont typeface="+mj-lt"/>
              <a:buAutoNum type="arabicPeriod"/>
            </a:pPr>
            <a:r>
              <a:rPr lang="en-SG" dirty="0"/>
              <a:t>Singapore’s current fish market is worth $850 million USD</a:t>
            </a:r>
          </a:p>
          <a:p>
            <a:pPr marL="228600" indent="-228600">
              <a:buFont typeface="+mj-lt"/>
              <a:buAutoNum type="arabicPeriod"/>
            </a:pPr>
            <a:r>
              <a:rPr lang="en-SG" dirty="0"/>
              <a:t>This is expected to grow at a compounded annual growth rate of 2.5% to 960 million in 2028.</a:t>
            </a:r>
          </a:p>
          <a:p>
            <a:pPr marL="228600" indent="-228600">
              <a:buFont typeface="+mj-lt"/>
              <a:buAutoNum type="arabicPeriod"/>
            </a:pPr>
            <a:r>
              <a:rPr lang="en-SG" dirty="0"/>
              <a:t>But if you take a look at the sales channel, only 4.4% of it is sold online and the remaining is sold through brick and </a:t>
            </a:r>
            <a:r>
              <a:rPr lang="en-SG" dirty="0" err="1"/>
              <a:t>motar</a:t>
            </a:r>
            <a:r>
              <a:rPr lang="en-SG" dirty="0"/>
              <a:t> shops and 75% of this offline sales are from super and hyper markets, such as our wet markets, Sheng </a:t>
            </a:r>
            <a:r>
              <a:rPr lang="en-SG" dirty="0" err="1"/>
              <a:t>Siong</a:t>
            </a:r>
            <a:r>
              <a:rPr lang="en-SG" dirty="0"/>
              <a:t>, NTUC, Giant and Prime</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55388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latinLnBrk="0"/>
            <a:r>
              <a:rPr lang="en-SG" sz="1000" dirty="0"/>
              <a:t>This is a picture indicating how people are using technology to boost their sells online through live auction. But how sure are we that the fish being sold and delivered is the same fresh fish?</a:t>
            </a:r>
          </a:p>
          <a:p>
            <a:pPr algn="l"/>
            <a:endParaRPr lang="en-SG" sz="1000" dirty="0"/>
          </a:p>
          <a:p>
            <a:pPr algn="l"/>
            <a:r>
              <a:rPr lang="en-SG" sz="1000" dirty="0"/>
              <a:t>This is a straits times article about </a:t>
            </a:r>
            <a:r>
              <a:rPr lang="en-SG" sz="1000" dirty="0" err="1"/>
              <a:t>tankfullyfresh</a:t>
            </a:r>
            <a:r>
              <a:rPr lang="en-SG" sz="1000" dirty="0"/>
              <a:t>. A popular online fish delivery company.</a:t>
            </a:r>
          </a:p>
          <a:p>
            <a:pPr algn="l"/>
            <a:r>
              <a:rPr lang="en-SG" sz="1000" dirty="0"/>
              <a:t> This extracts shows how thankfully fresh got its name. It goes to show how important it is for consumers to receive fresh fish.</a:t>
            </a:r>
          </a:p>
          <a:p>
            <a:pPr algn="l"/>
            <a:endParaRPr lang="en-SG" sz="1000" dirty="0"/>
          </a:p>
          <a:p>
            <a:pPr algn="l"/>
            <a:r>
              <a:rPr lang="en-SG" sz="1000" dirty="0"/>
              <a:t>The Founder of thankfully fresh also goes on to mention that the younger generation do not like to go to the wet market, and if they do not know what to do in a wet market and they could be over charged if they do not know how to pick a good fish </a:t>
            </a:r>
          </a:p>
          <a:p>
            <a:pPr algn="l"/>
            <a:endParaRPr lang="en-SG" sz="1000" dirty="0"/>
          </a:p>
          <a:p>
            <a:pPr algn="l"/>
            <a:r>
              <a:rPr lang="en-SG" sz="1000" dirty="0"/>
              <a:t>These are some online reviews that supports </a:t>
            </a:r>
            <a:r>
              <a:rPr lang="en-SG" sz="1000" dirty="0" err="1"/>
              <a:t>tankfully</a:t>
            </a:r>
            <a:r>
              <a:rPr lang="en-SG" sz="1000" dirty="0"/>
              <a:t> fresh founders statements  about people being overcharged and buying non fresh fish from </a:t>
            </a:r>
            <a:r>
              <a:rPr lang="en-SG" sz="1000" dirty="0" err="1"/>
              <a:t>shengsiong</a:t>
            </a:r>
            <a:r>
              <a:rPr lang="en-SG" sz="1000" dirty="0"/>
              <a:t>, </a:t>
            </a:r>
            <a:r>
              <a:rPr lang="en-SG" sz="1000" dirty="0" err="1"/>
              <a:t>ntuc</a:t>
            </a:r>
            <a:r>
              <a:rPr lang="en-SG" sz="1000" dirty="0"/>
              <a:t> and online delivery companies.</a:t>
            </a:r>
          </a:p>
          <a:p>
            <a:pPr algn="l"/>
            <a:endParaRPr lang="en-SG" sz="1000" dirty="0"/>
          </a:p>
          <a:p>
            <a:endParaRPr lang="en-SG" sz="10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2270588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indent="-228600" algn="l" latinLnBrk="0">
              <a:buFont typeface="+mj-lt"/>
              <a:buAutoNum type="arabicPeriod"/>
            </a:pPr>
            <a:r>
              <a:rPr lang="en-SG" sz="1200" dirty="0"/>
              <a:t>So How can we improve consumer confidence for online deliveries to ensure that the customer that buy’s fish online receives a fresh fish?</a:t>
            </a:r>
          </a:p>
          <a:p>
            <a:pPr marL="228600" indent="-228600" algn="l" latinLnBrk="0">
              <a:buFont typeface="+mj-lt"/>
              <a:buAutoNum type="arabicPeriod"/>
            </a:pPr>
            <a:r>
              <a:rPr lang="en-SG" sz="1200" dirty="0"/>
              <a:t>How can we empower consumers to determine whether a fish is fresh or not, and provide them with the necessary bargaining power if the fish is not very fresh</a:t>
            </a:r>
          </a:p>
          <a:p>
            <a:pPr marL="228600" indent="-228600" algn="l" latinLnBrk="0">
              <a:buFont typeface="+mj-lt"/>
              <a:buAutoNum type="arabicPeriod"/>
            </a:pPr>
            <a:r>
              <a:rPr lang="en-SG" sz="1200" dirty="0"/>
              <a:t>How can both offline and online businesses assure customers that the fish they are selling is indeed fresh?</a:t>
            </a:r>
          </a:p>
          <a:p>
            <a:pPr algn="l" latinLnBrk="0"/>
            <a:endParaRPr lang="en-SG" sz="1200" dirty="0"/>
          </a:p>
          <a:p>
            <a:pPr algn="l" latinLnBrk="0"/>
            <a:r>
              <a:rPr lang="en-SG" sz="1200" dirty="0"/>
              <a:t>My Solution:</a:t>
            </a:r>
          </a:p>
          <a:p>
            <a:pPr marL="228600" indent="-228600" algn="l" latinLnBrk="0">
              <a:buFont typeface="+mj-lt"/>
              <a:buAutoNum type="arabicPeriod"/>
            </a:pPr>
            <a:r>
              <a:rPr lang="en-SG" sz="1200" dirty="0"/>
              <a:t>A Model that can tell how long a fish had been out from sea by scanning the fish with a camera</a:t>
            </a:r>
          </a:p>
          <a:p>
            <a:pPr marL="228600" indent="-228600" algn="l" latinLnBrk="0">
              <a:buFont typeface="+mj-lt"/>
              <a:buAutoNum type="arabicPeriod"/>
            </a:pPr>
            <a:r>
              <a:rPr lang="en-SG" sz="1200" dirty="0"/>
              <a:t>This device could be an app that consumers can downloaded in their handphones so that when consumer buy their fish from the brick and mortar stalls, they can determine how old the fish is and whether to buy, bargain or not buy at all. </a:t>
            </a:r>
          </a:p>
          <a:p>
            <a:pPr marL="228600" indent="-228600" algn="l" latinLnBrk="0">
              <a:buFont typeface="+mj-lt"/>
              <a:buAutoNum type="arabicPeriod"/>
            </a:pPr>
            <a:r>
              <a:rPr lang="en-SG" sz="1200" dirty="0"/>
              <a:t>It can also be used to scan the fish straightaway when they receive it from delivery companies. </a:t>
            </a:r>
          </a:p>
          <a:p>
            <a:pPr marL="228600" indent="-228600" algn="l" latinLnBrk="0">
              <a:buFont typeface="+mj-lt"/>
              <a:buAutoNum type="arabicPeriod"/>
            </a:pPr>
            <a:r>
              <a:rPr lang="en-SG" sz="1200" dirty="0"/>
              <a:t>Or the device could also be available on screen like display in the supermarkets, wet markets and live auctions website to improve customer confidence and give themselves a competitive advantage</a:t>
            </a:r>
          </a:p>
          <a:p>
            <a:pPr latinLnBrk="0"/>
            <a:endParaRPr lang="en-SG" dirty="0"/>
          </a:p>
          <a:p>
            <a:pPr latinLnBrk="0"/>
            <a:r>
              <a:rPr lang="en-SG" dirty="0"/>
              <a:t>The success factors for this model is that it should be able to work in a real world environment with a Mean average precision of at least 85%</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59170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latinLnBrk="0">
              <a:buFont typeface="+mj-lt"/>
              <a:buAutoNum type="arabicPeriod"/>
            </a:pPr>
            <a:r>
              <a:rPr lang="en-SG" dirty="0"/>
              <a:t>In order to collect data I bought three seabass from sheng </a:t>
            </a:r>
            <a:r>
              <a:rPr lang="en-SG" dirty="0" err="1"/>
              <a:t>Siong</a:t>
            </a:r>
            <a:r>
              <a:rPr lang="en-SG" dirty="0"/>
              <a:t>, and started taking photos from Day 0 to Day 7. </a:t>
            </a:r>
          </a:p>
          <a:p>
            <a:pPr marL="228600" indent="-228600" latinLnBrk="0">
              <a:buFont typeface="+mj-lt"/>
              <a:buAutoNum type="arabicPeriod"/>
            </a:pPr>
            <a:r>
              <a:rPr lang="en-SG" dirty="0"/>
              <a:t>Each fish was photographed from 8 angles each side. So I would minimally capture around 48 photos per day</a:t>
            </a:r>
          </a:p>
          <a:p>
            <a:pPr marL="228600" indent="-228600" latinLnBrk="0">
              <a:buFont typeface="+mj-lt"/>
              <a:buAutoNum type="arabicPeriod"/>
            </a:pPr>
            <a:r>
              <a:rPr lang="en-SG" dirty="0"/>
              <a:t>To simulate actual market conditions, the fish was kept in a Styrofoam box through the 7 days. Each day the melted ice was drained and topped up with fresh ice. </a:t>
            </a:r>
          </a:p>
          <a:p>
            <a:pPr latinLnBrk="0"/>
            <a:endParaRPr lang="en-SG" dirty="0"/>
          </a:p>
          <a:p>
            <a:pPr marL="228600" indent="-228600" latinLnBrk="0">
              <a:buFont typeface="+mj-lt"/>
              <a:buAutoNum type="arabicPeriod"/>
            </a:pPr>
            <a:r>
              <a:rPr lang="en-SG" dirty="0"/>
              <a:t>I captured around 300+ images. These images were then augmented using the </a:t>
            </a:r>
            <a:r>
              <a:rPr lang="en-SG" dirty="0" err="1"/>
              <a:t>albumentations</a:t>
            </a:r>
            <a:r>
              <a:rPr lang="en-SG" dirty="0"/>
              <a:t> library. I only applied the augmentations to day 0-3, as I wanted to label day 4 -7 as above day 3. Only flip, and rotations transformation were applied to the images so as not to alter the resolution, dimensions and colours.</a:t>
            </a:r>
          </a:p>
          <a:p>
            <a:pPr latinLnBrk="0"/>
            <a:endParaRPr lang="en-SG" dirty="0"/>
          </a:p>
          <a:p>
            <a:pPr marL="228600" indent="-228600" latinLnBrk="0">
              <a:buFont typeface="+mj-lt"/>
              <a:buAutoNum type="arabicPeriod"/>
            </a:pPr>
            <a:r>
              <a:rPr lang="en-SG" dirty="0"/>
              <a:t>The images were then annotated using </a:t>
            </a:r>
            <a:r>
              <a:rPr lang="en-SG" dirty="0" err="1"/>
              <a:t>roboflow</a:t>
            </a:r>
            <a:r>
              <a:rPr lang="en-SG" dirty="0"/>
              <a:t> as Day 0, Day 1, Day 2, Day 3. Days 4-7 were categorised as Abv_Day-3.</a:t>
            </a:r>
          </a:p>
          <a:p>
            <a:pPr marL="228600" indent="-228600" latinLnBrk="0">
              <a:buFont typeface="+mj-lt"/>
              <a:buAutoNum type="arabicPeriod"/>
            </a:pPr>
            <a:endParaRPr lang="en-SG" dirty="0"/>
          </a:p>
          <a:p>
            <a:pPr marL="228600" indent="-228600" latinLnBrk="0">
              <a:buFont typeface="+mj-lt"/>
              <a:buAutoNum type="arabicPeriod"/>
            </a:pPr>
            <a:r>
              <a:rPr lang="en-SG" dirty="0"/>
              <a:t>After annotations the pictures and t annotations were fed into yolo for for training. Then finally steam lit application was built to deploy and demo the model.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515592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a:r>
              <a:rPr lang="en-SG" dirty="0"/>
              <a:t>From the pictures of the fish eyes Guess how many days has it been since the had been out from the sea.</a:t>
            </a:r>
          </a:p>
          <a:p>
            <a:endParaRPr lang="en-SG" dirty="0"/>
          </a:p>
          <a:p>
            <a:r>
              <a:rPr lang="en-SG" dirty="0"/>
              <a:t>So main take away from here is that the rate of deterioration can vary across different fish, making it challenging for us to identify a fresh fish.</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85547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these are 10 randomly selected cropped photos from each day.</a:t>
            </a:r>
          </a:p>
          <a:p>
            <a:pPr latinLnBrk="0"/>
            <a:endParaRPr lang="en-SG" dirty="0"/>
          </a:p>
          <a:p>
            <a:r>
              <a:rPr lang="en-SG" dirty="0"/>
              <a:t>When they are very fresh the fish usually has bright and black eyes with a golden permitter</a:t>
            </a:r>
          </a:p>
          <a:p>
            <a:r>
              <a:rPr lang="en-SG" dirty="0"/>
              <a:t>Then it becomes Eyes become foggy</a:t>
            </a:r>
          </a:p>
          <a:p>
            <a:r>
              <a:rPr lang="en-SG" dirty="0"/>
              <a:t>The Eyes start to become white and dry </a:t>
            </a:r>
          </a:p>
          <a:p>
            <a:r>
              <a:rPr lang="en-SG" dirty="0"/>
              <a:t>Then the Eyes become pinkish red </a:t>
            </a:r>
          </a:p>
          <a:p>
            <a:endParaRPr lang="en-SG" dirty="0"/>
          </a:p>
          <a:p>
            <a:r>
              <a:rPr lang="en-SG" dirty="0"/>
              <a:t>But I would like to reiterate that the rate of these symptoms can vary across different fish. Like the yellows which are the pictures used in the previous slides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1499598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a:r>
              <a:rPr lang="en-SG" dirty="0"/>
              <a:t>An image has three colour channels, red, green and blue. The image can also be converted to grey scale. A lower pixel value in the grey scale image corresponds to black and the highest pixel value corresponds to white.</a:t>
            </a:r>
          </a:p>
          <a:p>
            <a:pPr latinLnBrk="0"/>
            <a:endParaRPr lang="en-SG" dirty="0"/>
          </a:p>
          <a:p>
            <a:pPr latinLnBrk="0"/>
            <a:r>
              <a:rPr lang="en-SG" dirty="0"/>
              <a:t>This slide shows the aggregated and normalised colour channels for each colour channel. It is difficult to differentiate how old the fish has been dead from the colour channel itself.  </a:t>
            </a:r>
          </a:p>
          <a:p>
            <a:pPr latinLnBrk="0"/>
            <a:endParaRPr lang="en-SG" dirty="0"/>
          </a:p>
          <a:p>
            <a:pPr latinLnBrk="0"/>
            <a:r>
              <a:rPr lang="en-SG" dirty="0"/>
              <a:t>What we can observe is that day 0 usually has low magnitude across all colour channels, and day 4 has the highest magnitude. This is because the fish eyes are black on day 0 and mostly white on day 4. </a:t>
            </a:r>
          </a:p>
          <a:p>
            <a:pPr latinLnBrk="0"/>
            <a:endParaRPr lang="en-SG" dirty="0"/>
          </a:p>
          <a:p>
            <a:pPr latinLnBrk="0"/>
            <a:r>
              <a:rPr lang="en-SG" dirty="0"/>
              <a:t>Since White is a mixture of red green and blue day 4 has the highest magnitude across all three colour channels and day 0 has the lowest magnitude. </a:t>
            </a:r>
          </a:p>
          <a:p>
            <a:pPr latinLnBrk="0"/>
            <a:endParaRPr lang="en-SG" dirty="0"/>
          </a:p>
          <a:p>
            <a:pPr latinLnBrk="0"/>
            <a:r>
              <a:rPr lang="en-SG" dirty="0"/>
              <a:t>But while this is helpful in differentiating day 0 and 4, it is not very helpful in differentiating between the rest of days. Which is why we require deep learning.</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24385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a:r>
              <a:rPr lang="en-SG" dirty="0"/>
              <a:t>In deep learning the image is processed through multiple convolutional filters and max pooling to extract semantic information about the image such as the edges and texture on top of the colours. </a:t>
            </a:r>
          </a:p>
          <a:p>
            <a:endParaRPr lang="en-SG" dirty="0"/>
          </a:p>
          <a:p>
            <a:r>
              <a:rPr lang="en-SG" dirty="0"/>
              <a:t>This is then fed to the fully connected layers for the neural network to associate and understand the different classes; and tune its weights and biases to detect and classify objects accurately</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559049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932437" y="3933056"/>
            <a:ext cx="4383525" cy="1872208"/>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B9DE14"/>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2023-12-07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467544" y="86954"/>
            <a:ext cx="7920880"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5E6E2C"/>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2023-12-07</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458932" y="1268760"/>
            <a:ext cx="7937501" cy="5112568"/>
          </a:xfrm>
        </p:spPr>
        <p:txBody>
          <a:bodyPr>
            <a:normAutofit/>
          </a:bodyPr>
          <a:lstStyle>
            <a:lvl1pPr algn="l">
              <a:buNone/>
              <a:defRPr sz="1600" b="0" i="1" baseline="0">
                <a:solidFill>
                  <a:srgbClr val="280D01"/>
                </a:solidFill>
                <a:latin typeface="+mj-lt"/>
                <a:ea typeface="맑은 고딕" panose="020B0503020000020004" pitchFamily="50" charset="-127"/>
              </a:defRPr>
            </a:lvl1pPr>
            <a:lvl2pPr algn="l">
              <a:buNone/>
              <a:defRPr sz="1600" b="0" i="1" baseline="0">
                <a:solidFill>
                  <a:srgbClr val="280D01"/>
                </a:solidFill>
                <a:latin typeface="+mj-lt"/>
                <a:ea typeface="맑은 고딕" panose="020B0503020000020004" pitchFamily="50" charset="-127"/>
              </a:defRPr>
            </a:lvl2pPr>
            <a:lvl3pPr algn="l">
              <a:buNone/>
              <a:defRPr sz="1600" b="0" i="1" baseline="0">
                <a:solidFill>
                  <a:srgbClr val="280D01"/>
                </a:solidFill>
                <a:latin typeface="+mj-lt"/>
                <a:ea typeface="맑은 고딕" panose="020B0503020000020004" pitchFamily="50" charset="-127"/>
              </a:defRPr>
            </a:lvl3pPr>
            <a:lvl4pPr algn="l">
              <a:buNone/>
              <a:defRPr sz="1600" b="0" i="1" baseline="0">
                <a:solidFill>
                  <a:srgbClr val="280D01"/>
                </a:solidFill>
                <a:latin typeface="+mj-lt"/>
                <a:ea typeface="맑은 고딕" panose="020B0503020000020004" pitchFamily="50" charset="-127"/>
              </a:defRPr>
            </a:lvl4pPr>
            <a:lvl5pPr algn="l">
              <a:buNone/>
              <a:defRPr sz="1600" b="0" i="1" baseline="0">
                <a:solidFill>
                  <a:srgbClr val="280D0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2023-12-07</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467544" y="86954"/>
            <a:ext cx="7920880"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85000"/>
                    <a:lumOff val="15000"/>
                  </a:schemeClr>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458933" y="1268760"/>
            <a:ext cx="7937501" cy="5112568"/>
          </a:xfrm>
        </p:spPr>
        <p:txBody>
          <a:bodyPr>
            <a:normAutofit/>
          </a:bodyPr>
          <a:lstStyle>
            <a:lvl1pPr algn="l">
              <a:buNone/>
              <a:defRPr sz="1600" i="1" baseline="0">
                <a:solidFill>
                  <a:schemeClr val="tx1">
                    <a:lumMod val="85000"/>
                    <a:lumOff val="15000"/>
                  </a:schemeClr>
                </a:solidFill>
                <a:latin typeface="+mj-lt"/>
                <a:ea typeface="맑은 고딕" panose="020B0503020000020004" pitchFamily="50" charset="-127"/>
              </a:defRPr>
            </a:lvl1pPr>
            <a:lvl2pPr algn="l">
              <a:buNone/>
              <a:defRPr sz="1600" i="1" baseline="0">
                <a:solidFill>
                  <a:schemeClr val="tx1">
                    <a:lumMod val="85000"/>
                    <a:lumOff val="15000"/>
                  </a:schemeClr>
                </a:solidFill>
                <a:latin typeface="+mj-lt"/>
                <a:ea typeface="맑은 고딕" panose="020B0503020000020004" pitchFamily="50" charset="-127"/>
              </a:defRPr>
            </a:lvl2pPr>
            <a:lvl3pPr algn="l">
              <a:buNone/>
              <a:defRPr sz="1600" i="1" baseline="0">
                <a:solidFill>
                  <a:schemeClr val="tx1">
                    <a:lumMod val="85000"/>
                    <a:lumOff val="15000"/>
                  </a:schemeClr>
                </a:solidFill>
                <a:latin typeface="+mj-lt"/>
                <a:ea typeface="맑은 고딕" panose="020B0503020000020004" pitchFamily="50" charset="-127"/>
              </a:defRPr>
            </a:lvl3pPr>
            <a:lvl4pPr algn="l">
              <a:buNone/>
              <a:defRPr sz="1600" i="1" baseline="0">
                <a:solidFill>
                  <a:schemeClr val="tx1">
                    <a:lumMod val="85000"/>
                    <a:lumOff val="15000"/>
                  </a:schemeClr>
                </a:solidFill>
                <a:latin typeface="+mj-lt"/>
                <a:ea typeface="맑은 고딕" panose="020B0503020000020004" pitchFamily="50" charset="-127"/>
              </a:defRPr>
            </a:lvl4pPr>
            <a:lvl5pPr algn="l">
              <a:buNone/>
              <a:defRPr sz="1600" i="1" baseline="0">
                <a:solidFill>
                  <a:schemeClr val="tx1">
                    <a:lumMod val="85000"/>
                    <a:lumOff val="15000"/>
                  </a:schemeClr>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2023-12-07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115616" y="1556792"/>
            <a:ext cx="6912768" cy="1321940"/>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B9DE14"/>
                </a:solidFill>
                <a:effectLst/>
                <a:latin typeface="+mj-lt"/>
                <a:ea typeface="맑은 고딕"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2023-12-07</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opencv.com/centernet-anchor-free-object-detection-explained/" TargetMode="External"/><Relationship Id="rId7" Type="http://schemas.openxmlformats.org/officeDocument/2006/relationships/hyperlink" Target="https://docs.ultralytics.com/guides/yolo-performance-metrics/#visual-outputs" TargetMode="External"/><Relationship Id="rId2" Type="http://schemas.openxmlformats.org/officeDocument/2006/relationships/hyperlink" Target="https://www.straitstimes.com/tech/wet-market-seafood-delivered-to-your-doorstep-thankfully-fres" TargetMode="External"/><Relationship Id="rId1" Type="http://schemas.openxmlformats.org/officeDocument/2006/relationships/slideLayout" Target="../slideLayouts/slideLayout5.xml"/><Relationship Id="rId6" Type="http://schemas.openxmlformats.org/officeDocument/2006/relationships/hyperlink" Target="https://medium.com/@freshtechyy/fusing-backbone-features-using-feature-pyramid-network-fpn-c652aa6a264b" TargetMode="External"/><Relationship Id="rId5" Type="http://schemas.openxmlformats.org/officeDocument/2006/relationships/hyperlink" Target="https://www.researchgate.net/figure/Two-stage-vs-Proposed-a-The-two-stage-approach-separates-the-detection-and-pose_fig1_308320592" TargetMode="External"/><Relationship Id="rId4" Type="http://schemas.openxmlformats.org/officeDocument/2006/relationships/hyperlink" Target="https://www.jeremyjordan.me/object-detection-one-stage/"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25.jpeg"/><Relationship Id="rId5" Type="http://schemas.openxmlformats.org/officeDocument/2006/relationships/diagramQuickStyle" Target="../diagrams/quickStyle1.xml"/><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diagramLayout" Target="../diagrams/layout1.xml"/><Relationship Id="rId9" Type="http://schemas.openxmlformats.org/officeDocument/2006/relationships/image" Target="../media/image23.jpe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899592" y="3432930"/>
            <a:ext cx="4383525" cy="1872208"/>
          </a:xfrm>
        </p:spPr>
        <p:txBody>
          <a:bodyPr/>
          <a:lstStyle/>
          <a:p>
            <a:r>
              <a:rPr lang="en-US" altLang="ko-KR" dirty="0"/>
              <a:t>Fish Freshness Classifier  </a:t>
            </a:r>
            <a:endParaRPr lang="ko-KR" altLang="en-US" b="1" dirty="0"/>
          </a:p>
        </p:txBody>
      </p:sp>
    </p:spTree>
    <p:extLst>
      <p:ext uri="{BB962C8B-B14F-4D97-AF65-F5344CB8AC3E}">
        <p14:creationId xmlns:p14="http://schemas.microsoft.com/office/powerpoint/2010/main" val="516379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8882-E91F-D07F-56A7-814F4582B0FB}"/>
              </a:ext>
            </a:extLst>
          </p:cNvPr>
          <p:cNvSpPr>
            <a:spLocks noGrp="1"/>
          </p:cNvSpPr>
          <p:nvPr>
            <p:ph type="title"/>
          </p:nvPr>
        </p:nvSpPr>
        <p:spPr/>
        <p:txBody>
          <a:bodyPr/>
          <a:lstStyle/>
          <a:p>
            <a:r>
              <a:rPr lang="en-SG" dirty="0"/>
              <a:t>How Does Deep Learning Help?</a:t>
            </a:r>
          </a:p>
        </p:txBody>
      </p:sp>
      <p:pic>
        <p:nvPicPr>
          <p:cNvPr id="1026" name="Picture 2">
            <a:extLst>
              <a:ext uri="{FF2B5EF4-FFF2-40B4-BE49-F238E27FC236}">
                <a16:creationId xmlns:a16="http://schemas.microsoft.com/office/drawing/2014/main" id="{9D767454-30E7-8447-4271-AA7895491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829331"/>
            <a:ext cx="8096250" cy="31908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30FC5ABA-460D-C61D-D4C3-57E3A137DD30}"/>
              </a:ext>
            </a:extLst>
          </p:cNvPr>
          <p:cNvCxnSpPr>
            <a:cxnSpLocks/>
          </p:cNvCxnSpPr>
          <p:nvPr/>
        </p:nvCxnSpPr>
        <p:spPr>
          <a:xfrm flipV="1">
            <a:off x="323528" y="2780928"/>
            <a:ext cx="432048" cy="2592288"/>
          </a:xfrm>
          <a:prstGeom prst="straightConnector1">
            <a:avLst/>
          </a:prstGeom>
          <a:ln w="38100">
            <a:solidFill>
              <a:srgbClr val="5E6E2C"/>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1597ED-41A8-5D01-EF23-905D419E6331}"/>
              </a:ext>
            </a:extLst>
          </p:cNvPr>
          <p:cNvCxnSpPr>
            <a:cxnSpLocks/>
          </p:cNvCxnSpPr>
          <p:nvPr/>
        </p:nvCxnSpPr>
        <p:spPr>
          <a:xfrm flipV="1">
            <a:off x="323528" y="3573016"/>
            <a:ext cx="792088" cy="1800200"/>
          </a:xfrm>
          <a:prstGeom prst="straightConnector1">
            <a:avLst/>
          </a:prstGeom>
          <a:ln w="38100">
            <a:solidFill>
              <a:srgbClr val="5E6E2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B1C486-F1E3-5EDB-5AD7-5A0358970A65}"/>
              </a:ext>
            </a:extLst>
          </p:cNvPr>
          <p:cNvSpPr txBox="1"/>
          <p:nvPr/>
        </p:nvSpPr>
        <p:spPr>
          <a:xfrm>
            <a:off x="-13114" y="5373216"/>
            <a:ext cx="1368152" cy="369332"/>
          </a:xfrm>
          <a:prstGeom prst="rect">
            <a:avLst/>
          </a:prstGeom>
          <a:solidFill>
            <a:srgbClr val="B9DE14"/>
          </a:solidFill>
        </p:spPr>
        <p:txBody>
          <a:bodyPr wrap="square" rtlCol="0">
            <a:spAutoFit/>
          </a:bodyPr>
          <a:lstStyle/>
          <a:p>
            <a:r>
              <a:rPr lang="en-SG" b="1" dirty="0"/>
              <a:t>Dimensions</a:t>
            </a:r>
          </a:p>
        </p:txBody>
      </p:sp>
      <p:cxnSp>
        <p:nvCxnSpPr>
          <p:cNvPr id="12" name="Straight Arrow Connector 11">
            <a:extLst>
              <a:ext uri="{FF2B5EF4-FFF2-40B4-BE49-F238E27FC236}">
                <a16:creationId xmlns:a16="http://schemas.microsoft.com/office/drawing/2014/main" id="{DB60C6C6-5D77-F15F-4F13-A5B0A9603AF2}"/>
              </a:ext>
            </a:extLst>
          </p:cNvPr>
          <p:cNvCxnSpPr>
            <a:cxnSpLocks/>
            <a:stCxn id="15" idx="2"/>
          </p:cNvCxnSpPr>
          <p:nvPr/>
        </p:nvCxnSpPr>
        <p:spPr>
          <a:xfrm>
            <a:off x="1352567" y="1495060"/>
            <a:ext cx="0" cy="611663"/>
          </a:xfrm>
          <a:prstGeom prst="straightConnector1">
            <a:avLst/>
          </a:prstGeom>
          <a:ln w="38100">
            <a:solidFill>
              <a:srgbClr val="5E6E2C"/>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B5103C-B071-9222-2D3E-6A925875DA75}"/>
              </a:ext>
            </a:extLst>
          </p:cNvPr>
          <p:cNvSpPr txBox="1"/>
          <p:nvPr/>
        </p:nvSpPr>
        <p:spPr>
          <a:xfrm>
            <a:off x="467544" y="1125728"/>
            <a:ext cx="1770046" cy="369332"/>
          </a:xfrm>
          <a:prstGeom prst="rect">
            <a:avLst/>
          </a:prstGeom>
          <a:solidFill>
            <a:srgbClr val="B9DE14"/>
          </a:solidFill>
        </p:spPr>
        <p:txBody>
          <a:bodyPr wrap="square" rtlCol="0">
            <a:spAutoFit/>
          </a:bodyPr>
          <a:lstStyle/>
          <a:p>
            <a:pPr algn="ctr"/>
            <a:r>
              <a:rPr lang="en-SG" b="1" dirty="0"/>
              <a:t>channels</a:t>
            </a:r>
          </a:p>
        </p:txBody>
      </p:sp>
      <p:sp>
        <p:nvSpPr>
          <p:cNvPr id="19" name="TextBox 18">
            <a:extLst>
              <a:ext uri="{FF2B5EF4-FFF2-40B4-BE49-F238E27FC236}">
                <a16:creationId xmlns:a16="http://schemas.microsoft.com/office/drawing/2014/main" id="{0C40DE9B-CBB2-8F78-5B80-081338BD2A24}"/>
              </a:ext>
            </a:extLst>
          </p:cNvPr>
          <p:cNvSpPr txBox="1"/>
          <p:nvPr/>
        </p:nvSpPr>
        <p:spPr>
          <a:xfrm>
            <a:off x="3120283" y="2662657"/>
            <a:ext cx="2664296" cy="307777"/>
          </a:xfrm>
          <a:prstGeom prst="rect">
            <a:avLst/>
          </a:prstGeom>
          <a:noFill/>
        </p:spPr>
        <p:txBody>
          <a:bodyPr wrap="square" rtlCol="0">
            <a:spAutoFit/>
          </a:bodyPr>
          <a:lstStyle/>
          <a:p>
            <a:pPr algn="ctr"/>
            <a:r>
              <a:rPr lang="en-SG" sz="1400" u="sng" dirty="0"/>
              <a:t>Original YOLO Architecture</a:t>
            </a:r>
          </a:p>
        </p:txBody>
      </p:sp>
      <p:sp>
        <p:nvSpPr>
          <p:cNvPr id="20" name="Rectangle 19">
            <a:extLst>
              <a:ext uri="{FF2B5EF4-FFF2-40B4-BE49-F238E27FC236}">
                <a16:creationId xmlns:a16="http://schemas.microsoft.com/office/drawing/2014/main" id="{F8B82CE2-F342-0AEA-C2A6-7726790AD9E0}"/>
              </a:ext>
            </a:extLst>
          </p:cNvPr>
          <p:cNvSpPr/>
          <p:nvPr/>
        </p:nvSpPr>
        <p:spPr>
          <a:xfrm>
            <a:off x="1427353" y="5515909"/>
            <a:ext cx="4728826" cy="832637"/>
          </a:xfrm>
          <a:prstGeom prst="rect">
            <a:avLst/>
          </a:prstGeom>
          <a:solidFill>
            <a:srgbClr val="B9DE1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0"/>
            <a:r>
              <a:rPr lang="en-SG" b="1" dirty="0"/>
              <a:t>Image is processed through multiple convolutional and max pooling layers to extract semantic              information about the image</a:t>
            </a:r>
          </a:p>
        </p:txBody>
      </p:sp>
      <p:sp>
        <p:nvSpPr>
          <p:cNvPr id="21" name="Left Brace 20">
            <a:extLst>
              <a:ext uri="{FF2B5EF4-FFF2-40B4-BE49-F238E27FC236}">
                <a16:creationId xmlns:a16="http://schemas.microsoft.com/office/drawing/2014/main" id="{B97E442C-DCCA-1276-96A2-305E7D73E83F}"/>
              </a:ext>
            </a:extLst>
          </p:cNvPr>
          <p:cNvSpPr/>
          <p:nvPr/>
        </p:nvSpPr>
        <p:spPr>
          <a:xfrm rot="16200000">
            <a:off x="3886714" y="3085014"/>
            <a:ext cx="485319" cy="4053609"/>
          </a:xfrm>
          <a:prstGeom prst="leftBrace">
            <a:avLst/>
          </a:prstGeom>
          <a:ln w="38100">
            <a:solidFill>
              <a:srgbClr val="5E6E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5" name="Rectangle 24">
            <a:extLst>
              <a:ext uri="{FF2B5EF4-FFF2-40B4-BE49-F238E27FC236}">
                <a16:creationId xmlns:a16="http://schemas.microsoft.com/office/drawing/2014/main" id="{DBA5756B-E302-3714-A13B-D69E4209758B}"/>
              </a:ext>
            </a:extLst>
          </p:cNvPr>
          <p:cNvSpPr/>
          <p:nvPr/>
        </p:nvSpPr>
        <p:spPr>
          <a:xfrm>
            <a:off x="5359919" y="1119509"/>
            <a:ext cx="3635896" cy="1141103"/>
          </a:xfrm>
          <a:prstGeom prst="rect">
            <a:avLst/>
          </a:prstGeom>
          <a:solidFill>
            <a:srgbClr val="B9DE1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latinLnBrk="0"/>
            <a:r>
              <a:rPr lang="en-SG" b="1" dirty="0"/>
              <a:t>Semantic info is fed into FCN for NN to associate the information and tune its weights and biases accordingly  to      detect and classify objects</a:t>
            </a:r>
          </a:p>
        </p:txBody>
      </p:sp>
      <p:cxnSp>
        <p:nvCxnSpPr>
          <p:cNvPr id="26" name="Straight Arrow Connector 25">
            <a:extLst>
              <a:ext uri="{FF2B5EF4-FFF2-40B4-BE49-F238E27FC236}">
                <a16:creationId xmlns:a16="http://schemas.microsoft.com/office/drawing/2014/main" id="{565709E8-C174-E9D5-19B7-BC653D592FBA}"/>
              </a:ext>
            </a:extLst>
          </p:cNvPr>
          <p:cNvCxnSpPr>
            <a:cxnSpLocks/>
            <a:stCxn id="15" idx="2"/>
          </p:cNvCxnSpPr>
          <p:nvPr/>
        </p:nvCxnSpPr>
        <p:spPr>
          <a:xfrm>
            <a:off x="1352567" y="1495060"/>
            <a:ext cx="483129" cy="765552"/>
          </a:xfrm>
          <a:prstGeom prst="straightConnector1">
            <a:avLst/>
          </a:prstGeom>
          <a:ln w="38100">
            <a:solidFill>
              <a:srgbClr val="5E6E2C"/>
            </a:solidFill>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74D03CE0-13C2-0151-E99B-1B3070A37304}"/>
              </a:ext>
            </a:extLst>
          </p:cNvPr>
          <p:cNvSpPr/>
          <p:nvPr/>
        </p:nvSpPr>
        <p:spPr>
          <a:xfrm rot="16200000">
            <a:off x="7049980" y="2299681"/>
            <a:ext cx="732678" cy="1080122"/>
          </a:xfrm>
          <a:prstGeom prst="leftBrace">
            <a:avLst/>
          </a:prstGeom>
          <a:ln w="38100">
            <a:solidFill>
              <a:srgbClr val="5E6E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54393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1A8FD-8248-D8AE-5152-C7DD8C9A5AD4}"/>
              </a:ext>
            </a:extLst>
          </p:cNvPr>
          <p:cNvSpPr>
            <a:spLocks noGrp="1"/>
          </p:cNvSpPr>
          <p:nvPr>
            <p:ph type="title"/>
          </p:nvPr>
        </p:nvSpPr>
        <p:spPr/>
        <p:txBody>
          <a:bodyPr/>
          <a:lstStyle/>
          <a:p>
            <a:r>
              <a:rPr lang="en-SG" dirty="0"/>
              <a:t>YOLO - Performance Comparison</a:t>
            </a:r>
          </a:p>
        </p:txBody>
      </p:sp>
      <p:pic>
        <p:nvPicPr>
          <p:cNvPr id="3074" name="Picture 2" descr="Comparisons between YOLOv5 models and EfficientDet. Published within author permission.">
            <a:extLst>
              <a:ext uri="{FF2B5EF4-FFF2-40B4-BE49-F238E27FC236}">
                <a16:creationId xmlns:a16="http://schemas.microsoft.com/office/drawing/2014/main" id="{75036ED0-02A5-D167-FBE6-4EDE62358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04" y="1556792"/>
            <a:ext cx="4039196"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AB57732-581A-4FD2-29B8-01B2F52FA7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b="4106"/>
          <a:stretch/>
        </p:blipFill>
        <p:spPr bwMode="auto">
          <a:xfrm>
            <a:off x="4760540" y="1556792"/>
            <a:ext cx="3977556" cy="446449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BEEC918-FBB0-01D8-42CF-B5A7BD0DBB8C}"/>
              </a:ext>
            </a:extLst>
          </p:cNvPr>
          <p:cNvCxnSpPr>
            <a:cxnSpLocks/>
            <a:endCxn id="48" idx="0"/>
          </p:cNvCxnSpPr>
          <p:nvPr/>
        </p:nvCxnSpPr>
        <p:spPr>
          <a:xfrm>
            <a:off x="1115616" y="2852936"/>
            <a:ext cx="3456384" cy="3280072"/>
          </a:xfrm>
          <a:prstGeom prst="straightConnector1">
            <a:avLst/>
          </a:prstGeom>
          <a:ln w="38100">
            <a:solidFill>
              <a:srgbClr val="5E6E2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B43A72-70FB-D6A1-BE94-DA040AC7EA9F}"/>
              </a:ext>
            </a:extLst>
          </p:cNvPr>
          <p:cNvCxnSpPr>
            <a:cxnSpLocks/>
            <a:endCxn id="48" idx="0"/>
          </p:cNvCxnSpPr>
          <p:nvPr/>
        </p:nvCxnSpPr>
        <p:spPr>
          <a:xfrm flipH="1">
            <a:off x="4572000" y="3124820"/>
            <a:ext cx="1728192" cy="3008188"/>
          </a:xfrm>
          <a:prstGeom prst="straightConnector1">
            <a:avLst/>
          </a:prstGeom>
          <a:ln w="38100">
            <a:solidFill>
              <a:srgbClr val="5E6E2C"/>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C840B6A-A43E-AF3C-321D-ED060FC3508E}"/>
              </a:ext>
            </a:extLst>
          </p:cNvPr>
          <p:cNvSpPr/>
          <p:nvPr/>
        </p:nvSpPr>
        <p:spPr>
          <a:xfrm>
            <a:off x="3275856" y="6133008"/>
            <a:ext cx="2592288" cy="605742"/>
          </a:xfrm>
          <a:prstGeom prst="rect">
            <a:avLst/>
          </a:prstGeom>
          <a:solidFill>
            <a:srgbClr val="97B14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YOLOV5m for Comparison</a:t>
            </a:r>
          </a:p>
        </p:txBody>
      </p:sp>
      <p:cxnSp>
        <p:nvCxnSpPr>
          <p:cNvPr id="52" name="Straight Arrow Connector 51">
            <a:extLst>
              <a:ext uri="{FF2B5EF4-FFF2-40B4-BE49-F238E27FC236}">
                <a16:creationId xmlns:a16="http://schemas.microsoft.com/office/drawing/2014/main" id="{BBD2E209-9A95-F11E-073E-43A1B8A0DA64}"/>
              </a:ext>
            </a:extLst>
          </p:cNvPr>
          <p:cNvCxnSpPr>
            <a:cxnSpLocks/>
          </p:cNvCxnSpPr>
          <p:nvPr/>
        </p:nvCxnSpPr>
        <p:spPr>
          <a:xfrm>
            <a:off x="4572000" y="1445072"/>
            <a:ext cx="1080120" cy="15680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EA60789-C836-C7A7-FEC2-55102D7420D3}"/>
              </a:ext>
            </a:extLst>
          </p:cNvPr>
          <p:cNvSpPr/>
          <p:nvPr/>
        </p:nvSpPr>
        <p:spPr>
          <a:xfrm>
            <a:off x="3131840" y="1108607"/>
            <a:ext cx="2592288" cy="33646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Model Used</a:t>
            </a:r>
          </a:p>
        </p:txBody>
      </p:sp>
    </p:spTree>
    <p:extLst>
      <p:ext uri="{BB962C8B-B14F-4D97-AF65-F5344CB8AC3E}">
        <p14:creationId xmlns:p14="http://schemas.microsoft.com/office/powerpoint/2010/main" val="325111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YOLO – Anchorless Detection</a:t>
            </a:r>
            <a:endParaRPr lang="ko-KR" altLang="en-US" dirty="0"/>
          </a:p>
        </p:txBody>
      </p:sp>
      <p:sp>
        <p:nvSpPr>
          <p:cNvPr id="37" name="내용 개체 틀 36"/>
          <p:cNvSpPr>
            <a:spLocks noGrp="1"/>
          </p:cNvSpPr>
          <p:nvPr>
            <p:ph idx="1"/>
          </p:nvPr>
        </p:nvSpPr>
        <p:spPr>
          <a:xfrm>
            <a:off x="5378063" y="1289818"/>
            <a:ext cx="3783165" cy="5481228"/>
          </a:xfrm>
        </p:spPr>
        <p:txBody>
          <a:bodyPr>
            <a:noAutofit/>
          </a:bodyPr>
          <a:lstStyle/>
          <a:p>
            <a:r>
              <a:rPr lang="en-US" altLang="ko-KR" b="1" u="sng" dirty="0">
                <a:solidFill>
                  <a:srgbClr val="5E6E2C"/>
                </a:solidFill>
              </a:rPr>
              <a:t>Anchorless Detection</a:t>
            </a:r>
          </a:p>
          <a:p>
            <a:pPr>
              <a:buFont typeface="Arial" panose="020B0604020202020204" pitchFamily="34" charset="0"/>
              <a:buChar char="•"/>
            </a:pPr>
            <a:r>
              <a:rPr lang="en-US" altLang="ko-KR" dirty="0">
                <a:solidFill>
                  <a:srgbClr val="5E6E2C"/>
                </a:solidFill>
              </a:rPr>
              <a:t>One point in each grid cell </a:t>
            </a:r>
          </a:p>
          <a:p>
            <a:pPr latinLnBrk="0">
              <a:buFont typeface="Arial" panose="020B0604020202020204" pitchFamily="34" charset="0"/>
              <a:buChar char="•"/>
            </a:pPr>
            <a:r>
              <a:rPr lang="en-US" altLang="ko-KR" dirty="0">
                <a:solidFill>
                  <a:srgbClr val="5E6E2C"/>
                </a:solidFill>
              </a:rPr>
              <a:t>Loss is Calculated based on the center point, width and height</a:t>
            </a:r>
          </a:p>
          <a:p>
            <a:r>
              <a:rPr lang="en-US" altLang="ko-KR" b="1" u="sng" dirty="0">
                <a:solidFill>
                  <a:srgbClr val="5E6E2C"/>
                </a:solidFill>
              </a:rPr>
              <a:t>Anchor Based Detection</a:t>
            </a:r>
          </a:p>
          <a:p>
            <a:pPr>
              <a:buFont typeface="Arial" panose="020B0604020202020204" pitchFamily="34" charset="0"/>
              <a:buChar char="•"/>
            </a:pPr>
            <a:r>
              <a:rPr lang="en-US" altLang="ko-KR" dirty="0">
                <a:solidFill>
                  <a:srgbClr val="5E6E2C"/>
                </a:solidFill>
              </a:rPr>
              <a:t>One Anchor box in each grid cell </a:t>
            </a:r>
          </a:p>
          <a:p>
            <a:pPr>
              <a:buFont typeface="Arial" panose="020B0604020202020204" pitchFamily="34" charset="0"/>
              <a:buChar char="•"/>
            </a:pPr>
            <a:r>
              <a:rPr lang="en-US" altLang="ko-KR" dirty="0">
                <a:solidFill>
                  <a:srgbClr val="5E6E2C"/>
                </a:solidFill>
              </a:rPr>
              <a:t>Loss is calculated based on diagonal coordinates of the of the anchor boxes </a:t>
            </a:r>
          </a:p>
          <a:p>
            <a:pPr marL="0" indent="0"/>
            <a:r>
              <a:rPr lang="en-US" altLang="ko-KR" b="1" u="sng" dirty="0">
                <a:solidFill>
                  <a:srgbClr val="5E6E2C"/>
                </a:solidFill>
              </a:rPr>
              <a:t>Advantages &amp; Disadvantages </a:t>
            </a:r>
            <a:endParaRPr lang="en-US" altLang="ko-KR" b="1" dirty="0">
              <a:solidFill>
                <a:srgbClr val="5E6E2C"/>
              </a:solidFill>
            </a:endParaRPr>
          </a:p>
          <a:p>
            <a:pPr marL="285750" indent="-285750">
              <a:buFont typeface="Arial" panose="020B0604020202020204" pitchFamily="34" charset="0"/>
              <a:buChar char="•"/>
            </a:pPr>
            <a:r>
              <a:rPr lang="en-SG" altLang="ko-KR" dirty="0">
                <a:solidFill>
                  <a:srgbClr val="5E6E2C"/>
                </a:solidFill>
              </a:rPr>
              <a:t>Anchorless based detection are more generalizable for key point detection , but Anchor based object detection is limited to bounding box prediction</a:t>
            </a:r>
          </a:p>
          <a:p>
            <a:pPr marL="285750" indent="-285750">
              <a:buFont typeface="Arial" panose="020B0604020202020204" pitchFamily="34" charset="0"/>
              <a:buChar char="•"/>
            </a:pPr>
            <a:r>
              <a:rPr lang="en-US" altLang="ko-KR" dirty="0">
                <a:solidFill>
                  <a:srgbClr val="5E6E2C"/>
                </a:solidFill>
              </a:rPr>
              <a:t>More anchors result in better accuracy but it is also more computationally expensive and slower</a:t>
            </a:r>
          </a:p>
        </p:txBody>
      </p:sp>
      <p:grpSp>
        <p:nvGrpSpPr>
          <p:cNvPr id="9" name="Group 8">
            <a:extLst>
              <a:ext uri="{FF2B5EF4-FFF2-40B4-BE49-F238E27FC236}">
                <a16:creationId xmlns:a16="http://schemas.microsoft.com/office/drawing/2014/main" id="{5F49B914-4DD4-B866-5692-4F37EAA8531E}"/>
              </a:ext>
            </a:extLst>
          </p:cNvPr>
          <p:cNvGrpSpPr/>
          <p:nvPr/>
        </p:nvGrpSpPr>
        <p:grpSpPr>
          <a:xfrm>
            <a:off x="70426" y="4191771"/>
            <a:ext cx="5219983" cy="2432743"/>
            <a:chOff x="373393" y="1500313"/>
            <a:chExt cx="5782783" cy="2055736"/>
          </a:xfrm>
        </p:grpSpPr>
        <p:pic>
          <p:nvPicPr>
            <p:cNvPr id="4" name="Picture 3">
              <a:extLst>
                <a:ext uri="{FF2B5EF4-FFF2-40B4-BE49-F238E27FC236}">
                  <a16:creationId xmlns:a16="http://schemas.microsoft.com/office/drawing/2014/main" id="{130F6FDC-ECB0-0DAF-4659-F224DF7D3E75}"/>
                </a:ext>
              </a:extLst>
            </p:cNvPr>
            <p:cNvPicPr>
              <a:picLocks noChangeAspect="1"/>
            </p:cNvPicPr>
            <p:nvPr/>
          </p:nvPicPr>
          <p:blipFill>
            <a:blip r:embed="rId3"/>
            <a:stretch>
              <a:fillRect/>
            </a:stretch>
          </p:blipFill>
          <p:spPr>
            <a:xfrm>
              <a:off x="373393" y="1500313"/>
              <a:ext cx="3890922" cy="2055736"/>
            </a:xfrm>
            <a:prstGeom prst="rect">
              <a:avLst/>
            </a:prstGeom>
          </p:spPr>
        </p:pic>
        <p:pic>
          <p:nvPicPr>
            <p:cNvPr id="6" name="Picture 5">
              <a:extLst>
                <a:ext uri="{FF2B5EF4-FFF2-40B4-BE49-F238E27FC236}">
                  <a16:creationId xmlns:a16="http://schemas.microsoft.com/office/drawing/2014/main" id="{0950E7B8-5B22-76E0-9386-4BF23440B344}"/>
                </a:ext>
              </a:extLst>
            </p:cNvPr>
            <p:cNvPicPr>
              <a:picLocks noChangeAspect="1"/>
            </p:cNvPicPr>
            <p:nvPr/>
          </p:nvPicPr>
          <p:blipFill>
            <a:blip r:embed="rId4"/>
            <a:stretch>
              <a:fillRect/>
            </a:stretch>
          </p:blipFill>
          <p:spPr>
            <a:xfrm>
              <a:off x="2123728" y="1500314"/>
              <a:ext cx="4032448" cy="1560756"/>
            </a:xfrm>
            <a:prstGeom prst="rect">
              <a:avLst/>
            </a:prstGeom>
          </p:spPr>
        </p:pic>
      </p:grpSp>
      <p:pic>
        <p:nvPicPr>
          <p:cNvPr id="11" name="Picture 10">
            <a:extLst>
              <a:ext uri="{FF2B5EF4-FFF2-40B4-BE49-F238E27FC236}">
                <a16:creationId xmlns:a16="http://schemas.microsoft.com/office/drawing/2014/main" id="{DCB40853-9384-026C-DCF2-43AFDB81B85C}"/>
              </a:ext>
            </a:extLst>
          </p:cNvPr>
          <p:cNvPicPr>
            <a:picLocks noChangeAspect="1"/>
          </p:cNvPicPr>
          <p:nvPr/>
        </p:nvPicPr>
        <p:blipFill>
          <a:blip r:embed="rId5"/>
          <a:stretch>
            <a:fillRect/>
          </a:stretch>
        </p:blipFill>
        <p:spPr>
          <a:xfrm>
            <a:off x="88832" y="1321446"/>
            <a:ext cx="5131239" cy="2432742"/>
          </a:xfrm>
          <a:prstGeom prst="rect">
            <a:avLst/>
          </a:prstGeom>
        </p:spPr>
      </p:pic>
      <p:sp>
        <p:nvSpPr>
          <p:cNvPr id="12" name="내용 개체 틀 36">
            <a:extLst>
              <a:ext uri="{FF2B5EF4-FFF2-40B4-BE49-F238E27FC236}">
                <a16:creationId xmlns:a16="http://schemas.microsoft.com/office/drawing/2014/main" id="{E70A5498-B999-B78E-E6C6-83D429C32970}"/>
              </a:ext>
            </a:extLst>
          </p:cNvPr>
          <p:cNvSpPr txBox="1">
            <a:spLocks/>
          </p:cNvSpPr>
          <p:nvPr/>
        </p:nvSpPr>
        <p:spPr>
          <a:xfrm>
            <a:off x="70426" y="975801"/>
            <a:ext cx="2073615" cy="324036"/>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u="sng" dirty="0">
                <a:solidFill>
                  <a:srgbClr val="5E6E2C"/>
                </a:solidFill>
              </a:rPr>
              <a:t>Anchorless Detection</a:t>
            </a:r>
          </a:p>
          <a:p>
            <a:pPr marL="0" indent="0"/>
            <a:endParaRPr lang="en-US" dirty="0">
              <a:solidFill>
                <a:srgbClr val="5E6E2C"/>
              </a:solidFill>
            </a:endParaRPr>
          </a:p>
        </p:txBody>
      </p:sp>
      <p:sp>
        <p:nvSpPr>
          <p:cNvPr id="13" name="내용 개체 틀 36">
            <a:extLst>
              <a:ext uri="{FF2B5EF4-FFF2-40B4-BE49-F238E27FC236}">
                <a16:creationId xmlns:a16="http://schemas.microsoft.com/office/drawing/2014/main" id="{A96B0B4A-BBE4-D801-B56E-A5AC4FCD87D1}"/>
              </a:ext>
            </a:extLst>
          </p:cNvPr>
          <p:cNvSpPr txBox="1">
            <a:spLocks/>
          </p:cNvSpPr>
          <p:nvPr/>
        </p:nvSpPr>
        <p:spPr>
          <a:xfrm>
            <a:off x="47844" y="3822342"/>
            <a:ext cx="2538952" cy="301275"/>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u="sng" dirty="0">
                <a:solidFill>
                  <a:srgbClr val="5E6E2C"/>
                </a:solidFill>
              </a:rPr>
              <a:t>Anchor base Detection</a:t>
            </a:r>
          </a:p>
          <a:p>
            <a:pPr marL="0" indent="0"/>
            <a:endParaRPr lang="en-US" dirty="0">
              <a:solidFill>
                <a:srgbClr val="5E6E2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YOLO – Single Stage Detector </a:t>
            </a:r>
            <a:endParaRPr lang="ko-KR" altLang="en-US" dirty="0"/>
          </a:p>
        </p:txBody>
      </p:sp>
      <p:pic>
        <p:nvPicPr>
          <p:cNvPr id="2056" name="Picture 8">
            <a:extLst>
              <a:ext uri="{FF2B5EF4-FFF2-40B4-BE49-F238E27FC236}">
                <a16:creationId xmlns:a16="http://schemas.microsoft.com/office/drawing/2014/main" id="{313C2906-9BC1-2AEC-6DC5-BA2E46C2F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136489"/>
            <a:ext cx="8291445" cy="288571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D71DC55-4F20-4E33-ED8A-96C1D7FCAD94}"/>
              </a:ext>
            </a:extLst>
          </p:cNvPr>
          <p:cNvGrpSpPr/>
          <p:nvPr/>
        </p:nvGrpSpPr>
        <p:grpSpPr>
          <a:xfrm>
            <a:off x="163367" y="4356779"/>
            <a:ext cx="4902048" cy="1872208"/>
            <a:chOff x="179512" y="4797152"/>
            <a:chExt cx="4078491" cy="1512168"/>
          </a:xfrm>
        </p:grpSpPr>
        <p:pic>
          <p:nvPicPr>
            <p:cNvPr id="10" name="Picture 9">
              <a:extLst>
                <a:ext uri="{FF2B5EF4-FFF2-40B4-BE49-F238E27FC236}">
                  <a16:creationId xmlns:a16="http://schemas.microsoft.com/office/drawing/2014/main" id="{FFCDEF24-DD44-9DF7-1601-84904861855A}"/>
                </a:ext>
              </a:extLst>
            </p:cNvPr>
            <p:cNvPicPr>
              <a:picLocks noChangeAspect="1"/>
            </p:cNvPicPr>
            <p:nvPr/>
          </p:nvPicPr>
          <p:blipFill>
            <a:blip r:embed="rId4"/>
            <a:stretch>
              <a:fillRect/>
            </a:stretch>
          </p:blipFill>
          <p:spPr>
            <a:xfrm>
              <a:off x="179512" y="4797152"/>
              <a:ext cx="4078491" cy="1512168"/>
            </a:xfrm>
            <a:prstGeom prst="rect">
              <a:avLst/>
            </a:prstGeom>
          </p:spPr>
        </p:pic>
        <p:sp>
          <p:nvSpPr>
            <p:cNvPr id="11" name="Rectangle 10">
              <a:extLst>
                <a:ext uri="{FF2B5EF4-FFF2-40B4-BE49-F238E27FC236}">
                  <a16:creationId xmlns:a16="http://schemas.microsoft.com/office/drawing/2014/main" id="{06B9D5EC-CEFC-8D54-97B7-9CF3879536F6}"/>
                </a:ext>
              </a:extLst>
            </p:cNvPr>
            <p:cNvSpPr/>
            <p:nvPr/>
          </p:nvSpPr>
          <p:spPr>
            <a:xfrm>
              <a:off x="2771800" y="5085184"/>
              <a:ext cx="43204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3" name="Rectangle 22">
            <a:extLst>
              <a:ext uri="{FF2B5EF4-FFF2-40B4-BE49-F238E27FC236}">
                <a16:creationId xmlns:a16="http://schemas.microsoft.com/office/drawing/2014/main" id="{D6533A5A-E7AC-3EDD-884B-CE53D24EC3EA}"/>
              </a:ext>
            </a:extLst>
          </p:cNvPr>
          <p:cNvSpPr/>
          <p:nvPr/>
        </p:nvSpPr>
        <p:spPr>
          <a:xfrm>
            <a:off x="36215" y="4146506"/>
            <a:ext cx="5262086" cy="2520280"/>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6" name="Picture 25">
            <a:extLst>
              <a:ext uri="{FF2B5EF4-FFF2-40B4-BE49-F238E27FC236}">
                <a16:creationId xmlns:a16="http://schemas.microsoft.com/office/drawing/2014/main" id="{AB1A4C8A-4F32-C4EA-914E-A929D314F8AB}"/>
              </a:ext>
            </a:extLst>
          </p:cNvPr>
          <p:cNvPicPr>
            <a:picLocks noChangeAspect="1"/>
          </p:cNvPicPr>
          <p:nvPr/>
        </p:nvPicPr>
        <p:blipFill>
          <a:blip r:embed="rId5"/>
          <a:stretch>
            <a:fillRect/>
          </a:stretch>
        </p:blipFill>
        <p:spPr>
          <a:xfrm>
            <a:off x="5624043" y="4365103"/>
            <a:ext cx="2729474" cy="2068515"/>
          </a:xfrm>
          <a:prstGeom prst="rect">
            <a:avLst/>
          </a:prstGeom>
        </p:spPr>
      </p:pic>
      <p:pic>
        <p:nvPicPr>
          <p:cNvPr id="30" name="Picture 29">
            <a:extLst>
              <a:ext uri="{FF2B5EF4-FFF2-40B4-BE49-F238E27FC236}">
                <a16:creationId xmlns:a16="http://schemas.microsoft.com/office/drawing/2014/main" id="{75BB6145-03AE-1C9D-4D06-970B9FC15CA5}"/>
              </a:ext>
            </a:extLst>
          </p:cNvPr>
          <p:cNvPicPr>
            <a:picLocks noChangeAspect="1"/>
          </p:cNvPicPr>
          <p:nvPr/>
        </p:nvPicPr>
        <p:blipFill>
          <a:blip r:embed="rId6"/>
          <a:stretch>
            <a:fillRect/>
          </a:stretch>
        </p:blipFill>
        <p:spPr>
          <a:xfrm>
            <a:off x="7596336" y="4240804"/>
            <a:ext cx="1315809" cy="2192815"/>
          </a:xfrm>
          <a:prstGeom prst="rect">
            <a:avLst/>
          </a:prstGeom>
        </p:spPr>
      </p:pic>
      <p:sp>
        <p:nvSpPr>
          <p:cNvPr id="31" name="Rectangle 30">
            <a:extLst>
              <a:ext uri="{FF2B5EF4-FFF2-40B4-BE49-F238E27FC236}">
                <a16:creationId xmlns:a16="http://schemas.microsoft.com/office/drawing/2014/main" id="{B342CCCC-1E44-E2AD-9CDE-5D9683A75B00}"/>
              </a:ext>
            </a:extLst>
          </p:cNvPr>
          <p:cNvSpPr/>
          <p:nvPr/>
        </p:nvSpPr>
        <p:spPr>
          <a:xfrm>
            <a:off x="5508104" y="4146505"/>
            <a:ext cx="3552380" cy="2520279"/>
          </a:xfrm>
          <a:prstGeom prst="rect">
            <a:avLst/>
          </a:prstGeom>
          <a:noFill/>
          <a:ln>
            <a:solidFill>
              <a:schemeClr val="tx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1B35F530-5231-E64D-ADB1-4C909A13B4E8}"/>
              </a:ext>
            </a:extLst>
          </p:cNvPr>
          <p:cNvSpPr txBox="1"/>
          <p:nvPr/>
        </p:nvSpPr>
        <p:spPr>
          <a:xfrm>
            <a:off x="1748872" y="6263220"/>
            <a:ext cx="1848724" cy="369332"/>
          </a:xfrm>
          <a:prstGeom prst="rect">
            <a:avLst/>
          </a:prstGeom>
          <a:noFill/>
        </p:spPr>
        <p:txBody>
          <a:bodyPr wrap="square" rtlCol="0">
            <a:spAutoFit/>
          </a:bodyPr>
          <a:lstStyle/>
          <a:p>
            <a:r>
              <a:rPr lang="en-SG" b="1" dirty="0">
                <a:solidFill>
                  <a:srgbClr val="FF0000"/>
                </a:solidFill>
              </a:rPr>
              <a:t>2-Stage Detector</a:t>
            </a:r>
          </a:p>
        </p:txBody>
      </p:sp>
      <p:sp>
        <p:nvSpPr>
          <p:cNvPr id="33" name="TextBox 32">
            <a:extLst>
              <a:ext uri="{FF2B5EF4-FFF2-40B4-BE49-F238E27FC236}">
                <a16:creationId xmlns:a16="http://schemas.microsoft.com/office/drawing/2014/main" id="{408FB3F9-CD75-CBD3-93A8-3CEBA9A63700}"/>
              </a:ext>
            </a:extLst>
          </p:cNvPr>
          <p:cNvSpPr txBox="1"/>
          <p:nvPr/>
        </p:nvSpPr>
        <p:spPr>
          <a:xfrm>
            <a:off x="6405516" y="6319637"/>
            <a:ext cx="1848724" cy="369332"/>
          </a:xfrm>
          <a:prstGeom prst="rect">
            <a:avLst/>
          </a:prstGeom>
          <a:noFill/>
        </p:spPr>
        <p:txBody>
          <a:bodyPr wrap="square" rtlCol="0">
            <a:spAutoFit/>
          </a:bodyPr>
          <a:lstStyle/>
          <a:p>
            <a:r>
              <a:rPr lang="en-SG" b="1" dirty="0">
                <a:solidFill>
                  <a:schemeClr val="tx2"/>
                </a:solidFill>
              </a:rPr>
              <a:t>1-Stage Detector</a:t>
            </a:r>
          </a:p>
        </p:txBody>
      </p:sp>
    </p:spTree>
    <p:extLst>
      <p:ext uri="{BB962C8B-B14F-4D97-AF65-F5344CB8AC3E}">
        <p14:creationId xmlns:p14="http://schemas.microsoft.com/office/powerpoint/2010/main" val="4162124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YOLO – Detection &amp; Non-Max Suppression</a:t>
            </a:r>
            <a:endParaRPr lang="ko-KR" altLang="en-US" dirty="0"/>
          </a:p>
        </p:txBody>
      </p:sp>
      <p:pic>
        <p:nvPicPr>
          <p:cNvPr id="8" name="Picture 7">
            <a:extLst>
              <a:ext uri="{FF2B5EF4-FFF2-40B4-BE49-F238E27FC236}">
                <a16:creationId xmlns:a16="http://schemas.microsoft.com/office/drawing/2014/main" id="{11ADC2A5-4FAE-7B07-1B42-045B6AB156B0}"/>
              </a:ext>
            </a:extLst>
          </p:cNvPr>
          <p:cNvPicPr>
            <a:picLocks noChangeAspect="1"/>
          </p:cNvPicPr>
          <p:nvPr/>
        </p:nvPicPr>
        <p:blipFill>
          <a:blip r:embed="rId3"/>
          <a:stretch>
            <a:fillRect/>
          </a:stretch>
        </p:blipFill>
        <p:spPr>
          <a:xfrm>
            <a:off x="-7888" y="1252009"/>
            <a:ext cx="6228184" cy="2399958"/>
          </a:xfrm>
          <a:prstGeom prst="rect">
            <a:avLst/>
          </a:prstGeom>
        </p:spPr>
      </p:pic>
      <p:pic>
        <p:nvPicPr>
          <p:cNvPr id="25" name="Picture 24">
            <a:extLst>
              <a:ext uri="{FF2B5EF4-FFF2-40B4-BE49-F238E27FC236}">
                <a16:creationId xmlns:a16="http://schemas.microsoft.com/office/drawing/2014/main" id="{48E67824-E474-8BF7-9D96-BA5B0FEDE5F5}"/>
              </a:ext>
            </a:extLst>
          </p:cNvPr>
          <p:cNvPicPr>
            <a:picLocks noChangeAspect="1"/>
          </p:cNvPicPr>
          <p:nvPr/>
        </p:nvPicPr>
        <p:blipFill>
          <a:blip r:embed="rId4"/>
          <a:stretch>
            <a:fillRect/>
          </a:stretch>
        </p:blipFill>
        <p:spPr>
          <a:xfrm>
            <a:off x="1584098" y="4123014"/>
            <a:ext cx="7381328" cy="2648032"/>
          </a:xfrm>
          <a:prstGeom prst="rect">
            <a:avLst/>
          </a:prstGeom>
        </p:spPr>
      </p:pic>
      <p:sp>
        <p:nvSpPr>
          <p:cNvPr id="26" name="내용 개체 틀 36">
            <a:extLst>
              <a:ext uri="{FF2B5EF4-FFF2-40B4-BE49-F238E27FC236}">
                <a16:creationId xmlns:a16="http://schemas.microsoft.com/office/drawing/2014/main" id="{80C46970-0846-8795-FD73-9F4C7B374A5D}"/>
              </a:ext>
            </a:extLst>
          </p:cNvPr>
          <p:cNvSpPr txBox="1">
            <a:spLocks/>
          </p:cNvSpPr>
          <p:nvPr/>
        </p:nvSpPr>
        <p:spPr>
          <a:xfrm>
            <a:off x="-50387" y="978490"/>
            <a:ext cx="4213542" cy="479966"/>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en-SG" b="1" i="0" u="sng" dirty="0">
                <a:solidFill>
                  <a:srgbClr val="5E6E2C"/>
                </a:solidFill>
              </a:rPr>
              <a:t>Single Stage detector with anchorless detection</a:t>
            </a:r>
          </a:p>
          <a:p>
            <a:pPr marL="0" indent="0"/>
            <a:endParaRPr lang="en-US" dirty="0">
              <a:solidFill>
                <a:srgbClr val="5E6E2C"/>
              </a:solidFill>
            </a:endParaRPr>
          </a:p>
        </p:txBody>
      </p:sp>
      <p:sp>
        <p:nvSpPr>
          <p:cNvPr id="27" name="내용 개체 틀 36">
            <a:extLst>
              <a:ext uri="{FF2B5EF4-FFF2-40B4-BE49-F238E27FC236}">
                <a16:creationId xmlns:a16="http://schemas.microsoft.com/office/drawing/2014/main" id="{98867498-9FAF-47B8-CF45-0AA3FD620D96}"/>
              </a:ext>
            </a:extLst>
          </p:cNvPr>
          <p:cNvSpPr txBox="1">
            <a:spLocks/>
          </p:cNvSpPr>
          <p:nvPr/>
        </p:nvSpPr>
        <p:spPr>
          <a:xfrm>
            <a:off x="1584098" y="3758410"/>
            <a:ext cx="4213542" cy="479966"/>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None/>
              <a:defRPr lang="ko-KR" altLang="en-US" sz="1600" b="0" i="1" kern="1200" baseline="0">
                <a:solidFill>
                  <a:srgbClr val="280D01"/>
                </a:solidFill>
                <a:latin typeface="+mj-lt"/>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en-SG" b="1" i="0" u="sng" dirty="0">
                <a:solidFill>
                  <a:srgbClr val="5E6E2C"/>
                </a:solidFill>
              </a:rPr>
              <a:t>Non-Maximum Suppression</a:t>
            </a:r>
          </a:p>
          <a:p>
            <a:pPr marL="0" indent="0"/>
            <a:endParaRPr lang="en-US" dirty="0">
              <a:solidFill>
                <a:srgbClr val="5E6E2C"/>
              </a:solidFill>
            </a:endParaRPr>
          </a:p>
        </p:txBody>
      </p:sp>
    </p:spTree>
    <p:extLst>
      <p:ext uri="{BB962C8B-B14F-4D97-AF65-F5344CB8AC3E}">
        <p14:creationId xmlns:p14="http://schemas.microsoft.com/office/powerpoint/2010/main" val="135052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67544" y="128527"/>
            <a:ext cx="7920880" cy="796908"/>
          </a:xfrm>
        </p:spPr>
        <p:txBody>
          <a:bodyPr/>
          <a:lstStyle/>
          <a:p>
            <a:r>
              <a:rPr lang="en-US" altLang="ko-KR" dirty="0"/>
              <a:t>YOLO – Overview of Architecture</a:t>
            </a:r>
            <a:endParaRPr lang="ko-KR" altLang="en-US" dirty="0"/>
          </a:p>
        </p:txBody>
      </p:sp>
      <p:pic>
        <p:nvPicPr>
          <p:cNvPr id="1030" name="Picture 6" descr="YOLOv8-P5_structure">
            <a:extLst>
              <a:ext uri="{FF2B5EF4-FFF2-40B4-BE49-F238E27FC236}">
                <a16:creationId xmlns:a16="http://schemas.microsoft.com/office/drawing/2014/main" id="{D64F143C-AB7C-1C15-0495-DAD068660C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6" y="1124744"/>
            <a:ext cx="6699580" cy="543027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E99289F-2791-2D27-69AA-3B43FDA26CD6}"/>
              </a:ext>
            </a:extLst>
          </p:cNvPr>
          <p:cNvGrpSpPr/>
          <p:nvPr/>
        </p:nvGrpSpPr>
        <p:grpSpPr>
          <a:xfrm>
            <a:off x="0" y="1196752"/>
            <a:ext cx="1783207" cy="3629887"/>
            <a:chOff x="196504" y="1318176"/>
            <a:chExt cx="1783207" cy="3629887"/>
          </a:xfrm>
        </p:grpSpPr>
        <p:grpSp>
          <p:nvGrpSpPr>
            <p:cNvPr id="19" name="Group 18">
              <a:extLst>
                <a:ext uri="{FF2B5EF4-FFF2-40B4-BE49-F238E27FC236}">
                  <a16:creationId xmlns:a16="http://schemas.microsoft.com/office/drawing/2014/main" id="{CAAAB657-D535-9DC8-4265-672D2E3D06D9}"/>
                </a:ext>
              </a:extLst>
            </p:cNvPr>
            <p:cNvGrpSpPr/>
            <p:nvPr/>
          </p:nvGrpSpPr>
          <p:grpSpPr>
            <a:xfrm>
              <a:off x="795488" y="1660681"/>
              <a:ext cx="1094427" cy="2779551"/>
              <a:chOff x="899592" y="1175280"/>
              <a:chExt cx="1306662" cy="3830910"/>
            </a:xfrm>
          </p:grpSpPr>
          <p:pic>
            <p:nvPicPr>
              <p:cNvPr id="15" name="Picture 2">
                <a:extLst>
                  <a:ext uri="{FF2B5EF4-FFF2-40B4-BE49-F238E27FC236}">
                    <a16:creationId xmlns:a16="http://schemas.microsoft.com/office/drawing/2014/main" id="{C94737E1-966C-BDCC-4B55-8519B8DED6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338" t="50027" r="33856" b="-27"/>
              <a:stretch/>
            </p:blipFill>
            <p:spPr bwMode="auto">
              <a:xfrm>
                <a:off x="933705" y="1175280"/>
                <a:ext cx="1272549" cy="130869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CCE1EA35-6844-5AE8-178A-A7B3D37E3A82}"/>
                  </a:ext>
                </a:extLst>
              </p:cNvPr>
              <p:cNvGrpSpPr/>
              <p:nvPr/>
            </p:nvGrpSpPr>
            <p:grpSpPr>
              <a:xfrm>
                <a:off x="932221" y="2483976"/>
                <a:ext cx="1272549" cy="2522214"/>
                <a:chOff x="6801916" y="3349774"/>
                <a:chExt cx="1999159" cy="4038600"/>
              </a:xfrm>
            </p:grpSpPr>
            <p:pic>
              <p:nvPicPr>
                <p:cNvPr id="17" name="Picture 2">
                  <a:extLst>
                    <a:ext uri="{FF2B5EF4-FFF2-40B4-BE49-F238E27FC236}">
                      <a16:creationId xmlns:a16="http://schemas.microsoft.com/office/drawing/2014/main" id="{A8CC2E31-3953-871C-6592-B7D0B9D475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193" t="-1718" b="51718"/>
                <a:stretch/>
              </p:blipFill>
              <p:spPr bwMode="auto">
                <a:xfrm>
                  <a:off x="6801916" y="5292874"/>
                  <a:ext cx="1999159"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D2A3EE0C-E198-E469-C910-9EA237E04A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6" t="48945" r="66280" b="1055"/>
                <a:stretch/>
              </p:blipFill>
              <p:spPr bwMode="auto">
                <a:xfrm>
                  <a:off x="6801916" y="3349774"/>
                  <a:ext cx="1999159" cy="20955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Straight Arrow Connector 11">
                <a:extLst>
                  <a:ext uri="{FF2B5EF4-FFF2-40B4-BE49-F238E27FC236}">
                    <a16:creationId xmlns:a16="http://schemas.microsoft.com/office/drawing/2014/main" id="{ED8E1966-1545-52A3-B715-7802B3629636}"/>
                  </a:ext>
                </a:extLst>
              </p:cNvPr>
              <p:cNvCxnSpPr>
                <a:cxnSpLocks/>
              </p:cNvCxnSpPr>
              <p:nvPr/>
            </p:nvCxnSpPr>
            <p:spPr>
              <a:xfrm>
                <a:off x="899592" y="1175280"/>
                <a:ext cx="0" cy="37878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8A9B909-B147-D2AD-71FD-2F724496F3A7}"/>
                </a:ext>
              </a:extLst>
            </p:cNvPr>
            <p:cNvSpPr txBox="1"/>
            <p:nvPr/>
          </p:nvSpPr>
          <p:spPr>
            <a:xfrm>
              <a:off x="353274" y="4440232"/>
              <a:ext cx="1536641" cy="507831"/>
            </a:xfrm>
            <a:prstGeom prst="rect">
              <a:avLst/>
            </a:prstGeom>
            <a:noFill/>
            <a:ln>
              <a:noFill/>
            </a:ln>
          </p:spPr>
          <p:txBody>
            <a:bodyPr wrap="square" rtlCol="0">
              <a:spAutoFit/>
            </a:bodyPr>
            <a:lstStyle/>
            <a:p>
              <a:pPr algn="ctr"/>
              <a:r>
                <a:rPr lang="en-SG" sz="900" b="1" dirty="0"/>
                <a:t>More semantic information </a:t>
              </a:r>
            </a:p>
            <a:p>
              <a:pPr algn="ctr"/>
              <a:r>
                <a:rPr lang="en-SG" sz="900" b="1" dirty="0"/>
                <a:t>is extracted in bottom layers but resolution is reduced</a:t>
              </a:r>
            </a:p>
          </p:txBody>
        </p:sp>
        <p:sp>
          <p:nvSpPr>
            <p:cNvPr id="14" name="TextBox 13">
              <a:extLst>
                <a:ext uri="{FF2B5EF4-FFF2-40B4-BE49-F238E27FC236}">
                  <a16:creationId xmlns:a16="http://schemas.microsoft.com/office/drawing/2014/main" id="{23A66D8C-0057-ADE4-3635-7D7E7D81BFBD}"/>
                </a:ext>
              </a:extLst>
            </p:cNvPr>
            <p:cNvSpPr txBox="1"/>
            <p:nvPr/>
          </p:nvSpPr>
          <p:spPr>
            <a:xfrm>
              <a:off x="196504" y="1318176"/>
              <a:ext cx="1783207" cy="369332"/>
            </a:xfrm>
            <a:prstGeom prst="rect">
              <a:avLst/>
            </a:prstGeom>
            <a:noFill/>
            <a:ln>
              <a:noFill/>
            </a:ln>
          </p:spPr>
          <p:txBody>
            <a:bodyPr wrap="square" rtlCol="0">
              <a:spAutoFit/>
            </a:bodyPr>
            <a:lstStyle/>
            <a:p>
              <a:pPr algn="ctr"/>
              <a:r>
                <a:rPr lang="en-SG" sz="900" b="1" dirty="0"/>
                <a:t>High resolution has more accurate spatial information</a:t>
              </a:r>
            </a:p>
          </p:txBody>
        </p:sp>
      </p:grpSp>
      <p:cxnSp>
        <p:nvCxnSpPr>
          <p:cNvPr id="29" name="Straight Arrow Connector 28">
            <a:extLst>
              <a:ext uri="{FF2B5EF4-FFF2-40B4-BE49-F238E27FC236}">
                <a16:creationId xmlns:a16="http://schemas.microsoft.com/office/drawing/2014/main" id="{AD4AA2A9-0ADF-3376-367C-FF071301CEB5}"/>
              </a:ext>
            </a:extLst>
          </p:cNvPr>
          <p:cNvCxnSpPr/>
          <p:nvPr/>
        </p:nvCxnSpPr>
        <p:spPr>
          <a:xfrm>
            <a:off x="1783207" y="2963561"/>
            <a:ext cx="700561" cy="753471"/>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4E1C4EAB-B3B6-5FCF-C897-AD69ACEF4A43}"/>
              </a:ext>
            </a:extLst>
          </p:cNvPr>
          <p:cNvGrpSpPr/>
          <p:nvPr/>
        </p:nvGrpSpPr>
        <p:grpSpPr>
          <a:xfrm>
            <a:off x="156770" y="4879570"/>
            <a:ext cx="1966958" cy="1352557"/>
            <a:chOff x="130428" y="5061767"/>
            <a:chExt cx="1966958" cy="1352557"/>
          </a:xfrm>
        </p:grpSpPr>
        <p:grpSp>
          <p:nvGrpSpPr>
            <p:cNvPr id="21" name="Group 20">
              <a:extLst>
                <a:ext uri="{FF2B5EF4-FFF2-40B4-BE49-F238E27FC236}">
                  <a16:creationId xmlns:a16="http://schemas.microsoft.com/office/drawing/2014/main" id="{A19C1171-77A3-6D98-7A31-8DCB4A7D91A7}"/>
                </a:ext>
              </a:extLst>
            </p:cNvPr>
            <p:cNvGrpSpPr/>
            <p:nvPr/>
          </p:nvGrpSpPr>
          <p:grpSpPr>
            <a:xfrm>
              <a:off x="130428" y="5061767"/>
              <a:ext cx="1966958" cy="796908"/>
              <a:chOff x="6300192" y="1178074"/>
              <a:chExt cx="5095503" cy="1872194"/>
            </a:xfrm>
          </p:grpSpPr>
          <p:pic>
            <p:nvPicPr>
              <p:cNvPr id="22" name="Picture 2">
                <a:extLst>
                  <a:ext uri="{FF2B5EF4-FFF2-40B4-BE49-F238E27FC236}">
                    <a16:creationId xmlns:a16="http://schemas.microsoft.com/office/drawing/2014/main" id="{4DD2BE37-872A-8AE0-F698-A14719C34F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169" t="-446" r="32026" b="55774"/>
              <a:stretch/>
            </p:blipFill>
            <p:spPr bwMode="auto">
              <a:xfrm>
                <a:off x="6300192" y="1178074"/>
                <a:ext cx="1999159" cy="1872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80288006-7649-4440-66A7-78B3C094B0B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7" t="50000" r="65311" b="5328"/>
              <a:stretch/>
            </p:blipFill>
            <p:spPr bwMode="auto">
              <a:xfrm>
                <a:off x="9396536" y="1178074"/>
                <a:ext cx="1999159" cy="1872194"/>
              </a:xfrm>
              <a:prstGeom prst="rect">
                <a:avLst/>
              </a:prstGeom>
              <a:noFill/>
              <a:extLst>
                <a:ext uri="{909E8E84-426E-40DD-AFC4-6F175D3DCCD1}">
                  <a14:hiddenFill xmlns:a14="http://schemas.microsoft.com/office/drawing/2010/main">
                    <a:solidFill>
                      <a:srgbClr val="FFFFFF"/>
                    </a:solidFill>
                  </a14:hiddenFill>
                </a:ext>
              </a:extLst>
            </p:spPr>
          </p:pic>
          <p:sp>
            <p:nvSpPr>
              <p:cNvPr id="24" name="Plus Sign 23">
                <a:extLst>
                  <a:ext uri="{FF2B5EF4-FFF2-40B4-BE49-F238E27FC236}">
                    <a16:creationId xmlns:a16="http://schemas.microsoft.com/office/drawing/2014/main" id="{2AC5C932-F280-704B-3ADD-89FE3E0E0432}"/>
                  </a:ext>
                </a:extLst>
              </p:cNvPr>
              <p:cNvSpPr/>
              <p:nvPr/>
            </p:nvSpPr>
            <p:spPr>
              <a:xfrm>
                <a:off x="8481477" y="1709989"/>
                <a:ext cx="648073" cy="648072"/>
              </a:xfrm>
              <a:prstGeom prst="mathPlus">
                <a:avLst/>
              </a:prstGeom>
              <a:solidFill>
                <a:srgbClr val="5E6E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0" name="TextBox 29">
              <a:extLst>
                <a:ext uri="{FF2B5EF4-FFF2-40B4-BE49-F238E27FC236}">
                  <a16:creationId xmlns:a16="http://schemas.microsoft.com/office/drawing/2014/main" id="{ECD68A9A-68EB-6FED-EF8F-C7C20529932A}"/>
                </a:ext>
              </a:extLst>
            </p:cNvPr>
            <p:cNvSpPr txBox="1"/>
            <p:nvPr/>
          </p:nvSpPr>
          <p:spPr>
            <a:xfrm>
              <a:off x="329207" y="5906493"/>
              <a:ext cx="1536641" cy="507831"/>
            </a:xfrm>
            <a:prstGeom prst="rect">
              <a:avLst/>
            </a:prstGeom>
            <a:noFill/>
            <a:ln>
              <a:noFill/>
            </a:ln>
          </p:spPr>
          <p:txBody>
            <a:bodyPr wrap="square" rtlCol="0">
              <a:spAutoFit/>
            </a:bodyPr>
            <a:lstStyle/>
            <a:p>
              <a:pPr algn="ctr"/>
              <a:r>
                <a:rPr lang="en-SG" sz="900" b="1" dirty="0"/>
                <a:t>Unsampled and concatenated to combine the semantic and spatial info </a:t>
              </a:r>
            </a:p>
          </p:txBody>
        </p:sp>
      </p:grpSp>
      <p:sp>
        <p:nvSpPr>
          <p:cNvPr id="32" name="Arrow: Curved Up 31">
            <a:extLst>
              <a:ext uri="{FF2B5EF4-FFF2-40B4-BE49-F238E27FC236}">
                <a16:creationId xmlns:a16="http://schemas.microsoft.com/office/drawing/2014/main" id="{0626F5A5-6588-6365-DD95-0AB3ED48B3BE}"/>
              </a:ext>
            </a:extLst>
          </p:cNvPr>
          <p:cNvSpPr/>
          <p:nvPr/>
        </p:nvSpPr>
        <p:spPr>
          <a:xfrm>
            <a:off x="998786" y="6191053"/>
            <a:ext cx="4005262" cy="595889"/>
          </a:xfrm>
          <a:prstGeom prst="curvedUp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95565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C541-BDA0-E55F-59D2-FDB4B1185E10}"/>
              </a:ext>
            </a:extLst>
          </p:cNvPr>
          <p:cNvSpPr>
            <a:spLocks noGrp="1"/>
          </p:cNvSpPr>
          <p:nvPr>
            <p:ph type="title"/>
          </p:nvPr>
        </p:nvSpPr>
        <p:spPr/>
        <p:txBody>
          <a:bodyPr/>
          <a:lstStyle/>
          <a:p>
            <a:r>
              <a:rPr lang="en-SG" dirty="0"/>
              <a:t>Overall Results </a:t>
            </a:r>
          </a:p>
        </p:txBody>
      </p:sp>
      <p:pic>
        <p:nvPicPr>
          <p:cNvPr id="5" name="Picture 4">
            <a:extLst>
              <a:ext uri="{FF2B5EF4-FFF2-40B4-BE49-F238E27FC236}">
                <a16:creationId xmlns:a16="http://schemas.microsoft.com/office/drawing/2014/main" id="{AE013DDD-E467-2883-9228-A141D59F76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40768"/>
            <a:ext cx="9144000" cy="4572000"/>
          </a:xfrm>
          <a:prstGeom prst="rect">
            <a:avLst/>
          </a:prstGeom>
        </p:spPr>
      </p:pic>
    </p:spTree>
    <p:extLst>
      <p:ext uri="{BB962C8B-B14F-4D97-AF65-F5344CB8AC3E}">
        <p14:creationId xmlns:p14="http://schemas.microsoft.com/office/powerpoint/2010/main" val="3000308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9075-BD8E-6E24-6FAC-BCC59D29D78D}"/>
              </a:ext>
            </a:extLst>
          </p:cNvPr>
          <p:cNvSpPr>
            <a:spLocks noGrp="1"/>
          </p:cNvSpPr>
          <p:nvPr>
            <p:ph type="title"/>
          </p:nvPr>
        </p:nvSpPr>
        <p:spPr/>
        <p:txBody>
          <a:bodyPr/>
          <a:lstStyle/>
          <a:p>
            <a:r>
              <a:rPr lang="en-SG" dirty="0"/>
              <a:t>Model’s Val Scores &amp; Confusion Matrix</a:t>
            </a:r>
          </a:p>
        </p:txBody>
      </p:sp>
      <p:pic>
        <p:nvPicPr>
          <p:cNvPr id="4" name="Picture 3">
            <a:extLst>
              <a:ext uri="{FF2B5EF4-FFF2-40B4-BE49-F238E27FC236}">
                <a16:creationId xmlns:a16="http://schemas.microsoft.com/office/drawing/2014/main" id="{202BEF83-F402-EA24-3614-AC7EDB4657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6047" y="3119760"/>
            <a:ext cx="4512502" cy="3384376"/>
          </a:xfrm>
          <a:prstGeom prst="rect">
            <a:avLst/>
          </a:prstGeom>
        </p:spPr>
      </p:pic>
      <p:pic>
        <p:nvPicPr>
          <p:cNvPr id="5" name="Picture 4">
            <a:extLst>
              <a:ext uri="{FF2B5EF4-FFF2-40B4-BE49-F238E27FC236}">
                <a16:creationId xmlns:a16="http://schemas.microsoft.com/office/drawing/2014/main" id="{01307406-51B6-2E3D-04CF-11C27EBC9296}"/>
              </a:ext>
            </a:extLst>
          </p:cNvPr>
          <p:cNvPicPr>
            <a:picLocks noChangeAspect="1"/>
          </p:cNvPicPr>
          <p:nvPr/>
        </p:nvPicPr>
        <p:blipFill>
          <a:blip r:embed="rId4"/>
          <a:stretch>
            <a:fillRect/>
          </a:stretch>
        </p:blipFill>
        <p:spPr>
          <a:xfrm>
            <a:off x="59499" y="3119760"/>
            <a:ext cx="4512501" cy="3384376"/>
          </a:xfrm>
          <a:prstGeom prst="rect">
            <a:avLst/>
          </a:prstGeom>
        </p:spPr>
      </p:pic>
      <p:pic>
        <p:nvPicPr>
          <p:cNvPr id="8" name="Picture 7">
            <a:extLst>
              <a:ext uri="{FF2B5EF4-FFF2-40B4-BE49-F238E27FC236}">
                <a16:creationId xmlns:a16="http://schemas.microsoft.com/office/drawing/2014/main" id="{79E87105-39BC-C213-3726-EBB14C00638E}"/>
              </a:ext>
            </a:extLst>
          </p:cNvPr>
          <p:cNvPicPr>
            <a:picLocks noChangeAspect="1"/>
          </p:cNvPicPr>
          <p:nvPr/>
        </p:nvPicPr>
        <p:blipFill>
          <a:blip r:embed="rId5"/>
          <a:stretch>
            <a:fillRect/>
          </a:stretch>
        </p:blipFill>
        <p:spPr>
          <a:xfrm>
            <a:off x="1403648" y="1213965"/>
            <a:ext cx="6037368" cy="1703406"/>
          </a:xfrm>
          <a:prstGeom prst="rect">
            <a:avLst/>
          </a:prstGeom>
        </p:spPr>
      </p:pic>
    </p:spTree>
    <p:extLst>
      <p:ext uri="{BB962C8B-B14F-4D97-AF65-F5344CB8AC3E}">
        <p14:creationId xmlns:p14="http://schemas.microsoft.com/office/powerpoint/2010/main" val="561667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5809-550D-B1FB-7FC7-1AED4A3DDB05}"/>
              </a:ext>
            </a:extLst>
          </p:cNvPr>
          <p:cNvSpPr>
            <a:spLocks noGrp="1"/>
          </p:cNvSpPr>
          <p:nvPr>
            <p:ph type="title"/>
          </p:nvPr>
        </p:nvSpPr>
        <p:spPr/>
        <p:txBody>
          <a:bodyPr/>
          <a:lstStyle/>
          <a:p>
            <a:r>
              <a:rPr lang="en-SG" dirty="0"/>
              <a:t>Model’s Results – F1, Precision &amp; Recall</a:t>
            </a:r>
          </a:p>
        </p:txBody>
      </p:sp>
      <p:pic>
        <p:nvPicPr>
          <p:cNvPr id="15" name="Picture 14">
            <a:extLst>
              <a:ext uri="{FF2B5EF4-FFF2-40B4-BE49-F238E27FC236}">
                <a16:creationId xmlns:a16="http://schemas.microsoft.com/office/drawing/2014/main" id="{F0695ECB-F0E9-1F60-BE8B-2022324EB66A}"/>
              </a:ext>
            </a:extLst>
          </p:cNvPr>
          <p:cNvPicPr>
            <a:picLocks noChangeAspect="1"/>
          </p:cNvPicPr>
          <p:nvPr/>
        </p:nvPicPr>
        <p:blipFill>
          <a:blip r:embed="rId3"/>
          <a:stretch>
            <a:fillRect/>
          </a:stretch>
        </p:blipFill>
        <p:spPr>
          <a:xfrm>
            <a:off x="220619" y="1152067"/>
            <a:ext cx="4151469" cy="2767645"/>
          </a:xfrm>
          <a:prstGeom prst="rect">
            <a:avLst/>
          </a:prstGeom>
        </p:spPr>
      </p:pic>
      <p:pic>
        <p:nvPicPr>
          <p:cNvPr id="17" name="Picture 16">
            <a:extLst>
              <a:ext uri="{FF2B5EF4-FFF2-40B4-BE49-F238E27FC236}">
                <a16:creationId xmlns:a16="http://schemas.microsoft.com/office/drawing/2014/main" id="{7B76105C-A327-7B0E-E274-54928C7E7B19}"/>
              </a:ext>
            </a:extLst>
          </p:cNvPr>
          <p:cNvPicPr>
            <a:picLocks noChangeAspect="1"/>
          </p:cNvPicPr>
          <p:nvPr/>
        </p:nvPicPr>
        <p:blipFill>
          <a:blip r:embed="rId4"/>
          <a:stretch>
            <a:fillRect/>
          </a:stretch>
        </p:blipFill>
        <p:spPr>
          <a:xfrm>
            <a:off x="4791259" y="1223481"/>
            <a:ext cx="4044347" cy="2696231"/>
          </a:xfrm>
          <a:prstGeom prst="rect">
            <a:avLst/>
          </a:prstGeom>
        </p:spPr>
      </p:pic>
      <p:pic>
        <p:nvPicPr>
          <p:cNvPr id="19" name="Picture 18">
            <a:extLst>
              <a:ext uri="{FF2B5EF4-FFF2-40B4-BE49-F238E27FC236}">
                <a16:creationId xmlns:a16="http://schemas.microsoft.com/office/drawing/2014/main" id="{8EBFB6F1-13B0-568F-3D4D-223FC9E2DBBE}"/>
              </a:ext>
            </a:extLst>
          </p:cNvPr>
          <p:cNvPicPr>
            <a:picLocks noChangeAspect="1"/>
          </p:cNvPicPr>
          <p:nvPr/>
        </p:nvPicPr>
        <p:blipFill>
          <a:blip r:embed="rId5"/>
          <a:stretch>
            <a:fillRect/>
          </a:stretch>
        </p:blipFill>
        <p:spPr>
          <a:xfrm>
            <a:off x="201516" y="4076719"/>
            <a:ext cx="3996444" cy="2664296"/>
          </a:xfrm>
          <a:prstGeom prst="rect">
            <a:avLst/>
          </a:prstGeom>
        </p:spPr>
      </p:pic>
      <p:pic>
        <p:nvPicPr>
          <p:cNvPr id="21" name="Picture 20">
            <a:extLst>
              <a:ext uri="{FF2B5EF4-FFF2-40B4-BE49-F238E27FC236}">
                <a16:creationId xmlns:a16="http://schemas.microsoft.com/office/drawing/2014/main" id="{7FB8058C-817D-06E8-8EB0-C270EB4514A3}"/>
              </a:ext>
            </a:extLst>
          </p:cNvPr>
          <p:cNvPicPr>
            <a:picLocks noChangeAspect="1"/>
          </p:cNvPicPr>
          <p:nvPr/>
        </p:nvPicPr>
        <p:blipFill>
          <a:blip r:embed="rId6"/>
          <a:stretch>
            <a:fillRect/>
          </a:stretch>
        </p:blipFill>
        <p:spPr>
          <a:xfrm>
            <a:off x="4791259" y="4122110"/>
            <a:ext cx="4044346" cy="2600491"/>
          </a:xfrm>
          <a:prstGeom prst="rect">
            <a:avLst/>
          </a:prstGeom>
        </p:spPr>
      </p:pic>
      <p:sp>
        <p:nvSpPr>
          <p:cNvPr id="22" name="TextBox 21">
            <a:extLst>
              <a:ext uri="{FF2B5EF4-FFF2-40B4-BE49-F238E27FC236}">
                <a16:creationId xmlns:a16="http://schemas.microsoft.com/office/drawing/2014/main" id="{1C53D7EF-CBCA-DCC9-1527-73EF5544C667}"/>
              </a:ext>
            </a:extLst>
          </p:cNvPr>
          <p:cNvSpPr txBox="1"/>
          <p:nvPr/>
        </p:nvSpPr>
        <p:spPr>
          <a:xfrm>
            <a:off x="3075039" y="2060848"/>
            <a:ext cx="1297049" cy="984885"/>
          </a:xfrm>
          <a:prstGeom prst="rect">
            <a:avLst/>
          </a:prstGeom>
          <a:solidFill>
            <a:srgbClr val="B9DE14"/>
          </a:solidFill>
        </p:spPr>
        <p:txBody>
          <a:bodyPr wrap="square" lIns="0" tIns="0" rIns="0" bIns="0" rtlCol="0">
            <a:spAutoFit/>
          </a:bodyPr>
          <a:lstStyle/>
          <a:p>
            <a:pPr algn="just" latinLnBrk="0"/>
            <a:r>
              <a:rPr lang="en-SG" sz="1600" b="1" i="1" dirty="0">
                <a:solidFill>
                  <a:srgbClr val="5E6E2C"/>
                </a:solidFill>
              </a:rPr>
              <a:t>Reflects balance </a:t>
            </a:r>
          </a:p>
          <a:p>
            <a:pPr latinLnBrk="0"/>
            <a:r>
              <a:rPr lang="en-SG" sz="1600" b="1" i="1" dirty="0">
                <a:solidFill>
                  <a:srgbClr val="5E6E2C"/>
                </a:solidFill>
              </a:rPr>
              <a:t>Between precision &amp; Recall</a:t>
            </a:r>
          </a:p>
        </p:txBody>
      </p:sp>
      <p:sp>
        <p:nvSpPr>
          <p:cNvPr id="3" name="TextBox 2">
            <a:extLst>
              <a:ext uri="{FF2B5EF4-FFF2-40B4-BE49-F238E27FC236}">
                <a16:creationId xmlns:a16="http://schemas.microsoft.com/office/drawing/2014/main" id="{A1B9E833-1B0B-BD86-427B-076CEA1F523D}"/>
              </a:ext>
            </a:extLst>
          </p:cNvPr>
          <p:cNvSpPr txBox="1"/>
          <p:nvPr/>
        </p:nvSpPr>
        <p:spPr>
          <a:xfrm>
            <a:off x="7524328" y="2133654"/>
            <a:ext cx="1167261" cy="246221"/>
          </a:xfrm>
          <a:prstGeom prst="rect">
            <a:avLst/>
          </a:prstGeom>
          <a:solidFill>
            <a:srgbClr val="B9DE14"/>
          </a:solidFill>
        </p:spPr>
        <p:txBody>
          <a:bodyPr wrap="square" lIns="0" tIns="0" rIns="0" bIns="0" rtlCol="0">
            <a:spAutoFit/>
          </a:bodyPr>
          <a:lstStyle/>
          <a:p>
            <a:pPr algn="just"/>
            <a:r>
              <a:rPr lang="en-SG" sz="1600" b="1" i="1" dirty="0">
                <a:solidFill>
                  <a:srgbClr val="5E6E2C"/>
                </a:solidFill>
              </a:rPr>
              <a:t>Reflects MAP</a:t>
            </a:r>
          </a:p>
        </p:txBody>
      </p:sp>
      <p:sp>
        <p:nvSpPr>
          <p:cNvPr id="4" name="TextBox 3">
            <a:extLst>
              <a:ext uri="{FF2B5EF4-FFF2-40B4-BE49-F238E27FC236}">
                <a16:creationId xmlns:a16="http://schemas.microsoft.com/office/drawing/2014/main" id="{FCB8FD59-57A4-AB83-390F-5D2F77F010A7}"/>
              </a:ext>
            </a:extLst>
          </p:cNvPr>
          <p:cNvSpPr txBox="1"/>
          <p:nvPr/>
        </p:nvSpPr>
        <p:spPr>
          <a:xfrm>
            <a:off x="3020718" y="4941168"/>
            <a:ext cx="1167261" cy="738664"/>
          </a:xfrm>
          <a:prstGeom prst="rect">
            <a:avLst/>
          </a:prstGeom>
          <a:solidFill>
            <a:srgbClr val="B9DE14"/>
          </a:solidFill>
        </p:spPr>
        <p:txBody>
          <a:bodyPr wrap="square" lIns="0" tIns="0" rIns="0" bIns="0" rtlCol="0">
            <a:spAutoFit/>
          </a:bodyPr>
          <a:lstStyle/>
          <a:p>
            <a:pPr algn="just" latinLnBrk="0"/>
            <a:r>
              <a:rPr lang="en-SG" sz="1600" b="1" i="1" dirty="0">
                <a:solidFill>
                  <a:srgbClr val="5E6E2C"/>
                </a:solidFill>
              </a:rPr>
              <a:t>Precision minimizes false detection </a:t>
            </a:r>
          </a:p>
        </p:txBody>
      </p:sp>
      <p:sp>
        <p:nvSpPr>
          <p:cNvPr id="7" name="TextBox 6">
            <a:extLst>
              <a:ext uri="{FF2B5EF4-FFF2-40B4-BE49-F238E27FC236}">
                <a16:creationId xmlns:a16="http://schemas.microsoft.com/office/drawing/2014/main" id="{1658822C-8ECD-604A-8BFD-0598DD645CC0}"/>
              </a:ext>
            </a:extLst>
          </p:cNvPr>
          <p:cNvSpPr txBox="1"/>
          <p:nvPr/>
        </p:nvSpPr>
        <p:spPr>
          <a:xfrm>
            <a:off x="7638380" y="4976440"/>
            <a:ext cx="1167261" cy="738664"/>
          </a:xfrm>
          <a:prstGeom prst="rect">
            <a:avLst/>
          </a:prstGeom>
          <a:solidFill>
            <a:srgbClr val="B9DE14"/>
          </a:solidFill>
        </p:spPr>
        <p:txBody>
          <a:bodyPr wrap="square" lIns="0" tIns="0" rIns="0" bIns="0" rtlCol="0">
            <a:spAutoFit/>
          </a:bodyPr>
          <a:lstStyle/>
          <a:p>
            <a:pPr algn="just" latinLnBrk="0"/>
            <a:r>
              <a:rPr lang="en-SG" sz="1600" b="1" i="1" dirty="0">
                <a:solidFill>
                  <a:srgbClr val="5E6E2C"/>
                </a:solidFill>
              </a:rPr>
              <a:t>Recall detects every instance of the object</a:t>
            </a:r>
          </a:p>
        </p:txBody>
      </p:sp>
    </p:spTree>
    <p:extLst>
      <p:ext uri="{BB962C8B-B14F-4D97-AF65-F5344CB8AC3E}">
        <p14:creationId xmlns:p14="http://schemas.microsoft.com/office/powerpoint/2010/main" val="373344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74E7-8695-1919-5D80-3B0A2A3B572E}"/>
              </a:ext>
            </a:extLst>
          </p:cNvPr>
          <p:cNvSpPr>
            <a:spLocks noGrp="1"/>
          </p:cNvSpPr>
          <p:nvPr>
            <p:ph type="title"/>
          </p:nvPr>
        </p:nvSpPr>
        <p:spPr/>
        <p:txBody>
          <a:bodyPr/>
          <a:lstStyle/>
          <a:p>
            <a:r>
              <a:rPr lang="en-SG" dirty="0"/>
              <a:t>Demo – Sheng </a:t>
            </a:r>
            <a:r>
              <a:rPr lang="en-SG" dirty="0" err="1"/>
              <a:t>Siong</a:t>
            </a:r>
            <a:endParaRPr lang="en-SG" dirty="0"/>
          </a:p>
        </p:txBody>
      </p:sp>
      <p:sp>
        <p:nvSpPr>
          <p:cNvPr id="5" name="Content Placeholder 4">
            <a:extLst>
              <a:ext uri="{FF2B5EF4-FFF2-40B4-BE49-F238E27FC236}">
                <a16:creationId xmlns:a16="http://schemas.microsoft.com/office/drawing/2014/main" id="{87B0B79E-5135-800C-5040-4A11868A407D}"/>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106706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2303748" y="-243408"/>
            <a:ext cx="4536504" cy="5159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algn="ctr" fontAlgn="base">
              <a:lnSpc>
                <a:spcPct val="200000"/>
              </a:lnSpc>
              <a:spcBef>
                <a:spcPct val="0"/>
              </a:spcBef>
              <a:spcAft>
                <a:spcPct val="0"/>
              </a:spcAft>
              <a:buClrTx/>
              <a:buSzTx/>
              <a:buFont typeface="+mj-lt"/>
              <a:buAutoNum type="arabicPeriod"/>
              <a:tabLst/>
            </a:pPr>
            <a:r>
              <a:rPr kumimoji="1" lang="en-US" altLang="ko-KR" sz="2400" b="1" dirty="0">
                <a:solidFill>
                  <a:schemeClr val="bg1"/>
                </a:solidFill>
                <a:latin typeface="+mj-lt"/>
                <a:ea typeface="맑은 고딕" panose="020B0503020000020004" pitchFamily="50" charset="-127"/>
                <a:cs typeface="굴림" pitchFamily="50" charset="-127"/>
              </a:rPr>
              <a:t>Singapore Fresh Fish Market</a:t>
            </a:r>
          </a:p>
          <a:p>
            <a:pPr marR="0" indent="-228600" algn="ctr" fontAlgn="base">
              <a:lnSpc>
                <a:spcPct val="200000"/>
              </a:lnSpc>
              <a:spcBef>
                <a:spcPct val="0"/>
              </a:spcBef>
              <a:spcAft>
                <a:spcPct val="0"/>
              </a:spcAft>
              <a:buClrTx/>
              <a:buSzTx/>
              <a:buFont typeface="+mj-lt"/>
              <a:buAutoNum type="arabicPeriod"/>
              <a:tabLst/>
            </a:pPr>
            <a:r>
              <a:rPr kumimoji="1" lang="en-US" altLang="ko-KR" sz="2400" b="1" dirty="0">
                <a:solidFill>
                  <a:schemeClr val="bg1"/>
                </a:solidFill>
                <a:latin typeface="+mj-lt"/>
                <a:ea typeface="맑은 고딕" panose="020B0503020000020004" pitchFamily="50" charset="-127"/>
                <a:cs typeface="굴림" pitchFamily="50" charset="-127"/>
              </a:rPr>
              <a:t>Problem Statement &amp; Solution</a:t>
            </a:r>
          </a:p>
          <a:p>
            <a:pPr marR="0" indent="-228600" algn="ctr" fontAlgn="base">
              <a:lnSpc>
                <a:spcPct val="200000"/>
              </a:lnSpc>
              <a:spcBef>
                <a:spcPct val="0"/>
              </a:spcBef>
              <a:spcAft>
                <a:spcPct val="0"/>
              </a:spcAft>
              <a:buClrTx/>
              <a:buSzTx/>
              <a:buFont typeface="+mj-lt"/>
              <a:buAutoNum type="arabicPeriod"/>
              <a:tabLst/>
            </a:pPr>
            <a:r>
              <a:rPr kumimoji="1" lang="en-US" altLang="ko-KR" sz="2400" b="1" dirty="0">
                <a:solidFill>
                  <a:schemeClr val="bg1"/>
                </a:solidFill>
                <a:latin typeface="+mj-lt"/>
                <a:ea typeface="맑은 고딕" panose="020B0503020000020004" pitchFamily="50" charset="-127"/>
                <a:cs typeface="굴림" pitchFamily="50" charset="-127"/>
              </a:rPr>
              <a:t>Exploratory Data Analysis </a:t>
            </a:r>
          </a:p>
          <a:p>
            <a:pPr indent="-228600" algn="ctr" fontAlgn="base">
              <a:lnSpc>
                <a:spcPct val="200000"/>
              </a:lnSpc>
              <a:spcBef>
                <a:spcPct val="0"/>
              </a:spcBef>
              <a:spcAft>
                <a:spcPct val="0"/>
              </a:spcAft>
              <a:buFont typeface="+mj-lt"/>
              <a:buAutoNum type="arabicPeriod"/>
            </a:pPr>
            <a:r>
              <a:rPr kumimoji="1" lang="en-US" altLang="ko-KR" sz="2400" b="1" dirty="0">
                <a:solidFill>
                  <a:schemeClr val="bg1"/>
                </a:solidFill>
                <a:latin typeface="+mj-lt"/>
                <a:ea typeface="맑은 고딕" panose="020B0503020000020004" pitchFamily="50" charset="-127"/>
                <a:cs typeface="굴림" pitchFamily="50" charset="-127"/>
              </a:rPr>
              <a:t>YOLO Working Principles</a:t>
            </a:r>
          </a:p>
          <a:p>
            <a:pPr indent="-228600" algn="ctr" fontAlgn="base">
              <a:lnSpc>
                <a:spcPct val="200000"/>
              </a:lnSpc>
              <a:spcBef>
                <a:spcPct val="0"/>
              </a:spcBef>
              <a:spcAft>
                <a:spcPct val="0"/>
              </a:spcAft>
              <a:buFont typeface="+mj-lt"/>
              <a:buAutoNum type="arabicPeriod"/>
            </a:pPr>
            <a:r>
              <a:rPr kumimoji="1" lang="en-US" altLang="ko-KR" sz="2400" b="1" dirty="0">
                <a:solidFill>
                  <a:schemeClr val="bg1"/>
                </a:solidFill>
                <a:latin typeface="+mj-lt"/>
                <a:ea typeface="맑은 고딕" panose="020B0503020000020004" pitchFamily="50" charset="-127"/>
                <a:cs typeface="굴림" pitchFamily="50" charset="-127"/>
              </a:rPr>
              <a:t>Model Results</a:t>
            </a:r>
          </a:p>
          <a:p>
            <a:pPr indent="-228600" algn="ctr" fontAlgn="base">
              <a:lnSpc>
                <a:spcPct val="200000"/>
              </a:lnSpc>
              <a:spcBef>
                <a:spcPct val="0"/>
              </a:spcBef>
              <a:spcAft>
                <a:spcPct val="0"/>
              </a:spcAft>
              <a:buFont typeface="+mj-lt"/>
              <a:buAutoNum type="arabicPeriod"/>
            </a:pPr>
            <a:r>
              <a:rPr kumimoji="1" lang="en-US" altLang="ko-KR" sz="2400" b="1" dirty="0">
                <a:solidFill>
                  <a:schemeClr val="bg1"/>
                </a:solidFill>
                <a:latin typeface="+mj-lt"/>
                <a:ea typeface="맑은 고딕" panose="020B0503020000020004" pitchFamily="50" charset="-127"/>
                <a:cs typeface="굴림" pitchFamily="50" charset="-127"/>
              </a:rPr>
              <a:t>Demo</a:t>
            </a:r>
          </a:p>
          <a:p>
            <a:pPr indent="-228600" algn="ctr" fontAlgn="base">
              <a:lnSpc>
                <a:spcPct val="200000"/>
              </a:lnSpc>
              <a:spcBef>
                <a:spcPct val="0"/>
              </a:spcBef>
              <a:spcAft>
                <a:spcPct val="0"/>
              </a:spcAft>
              <a:buFont typeface="+mj-lt"/>
              <a:buAutoNum type="arabicPeriod"/>
            </a:pPr>
            <a:r>
              <a:rPr kumimoji="1" lang="en-US" altLang="ko-KR" sz="2400" b="1" dirty="0">
                <a:solidFill>
                  <a:schemeClr val="bg1"/>
                </a:solidFill>
                <a:latin typeface="+mj-lt"/>
                <a:ea typeface="맑은 고딕" panose="020B0503020000020004" pitchFamily="50" charset="-127"/>
                <a:cs typeface="굴림" pitchFamily="50" charset="-127"/>
              </a:rPr>
              <a:t>Future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33F7-1427-C72D-2363-09E5ECAB97BC}"/>
              </a:ext>
            </a:extLst>
          </p:cNvPr>
          <p:cNvSpPr>
            <a:spLocks noGrp="1"/>
          </p:cNvSpPr>
          <p:nvPr>
            <p:ph type="title"/>
          </p:nvPr>
        </p:nvSpPr>
        <p:spPr/>
        <p:txBody>
          <a:bodyPr/>
          <a:lstStyle/>
          <a:p>
            <a:r>
              <a:rPr lang="en-SG" dirty="0"/>
              <a:t>Recap on Future Work</a:t>
            </a:r>
          </a:p>
        </p:txBody>
      </p:sp>
      <p:sp>
        <p:nvSpPr>
          <p:cNvPr id="3" name="Content Placeholder 2">
            <a:extLst>
              <a:ext uri="{FF2B5EF4-FFF2-40B4-BE49-F238E27FC236}">
                <a16:creationId xmlns:a16="http://schemas.microsoft.com/office/drawing/2014/main" id="{A67E7E1F-9D39-BC05-AFE0-753538613C4F}"/>
              </a:ext>
            </a:extLst>
          </p:cNvPr>
          <p:cNvSpPr>
            <a:spLocks noGrp="1"/>
          </p:cNvSpPr>
          <p:nvPr>
            <p:ph idx="1"/>
          </p:nvPr>
        </p:nvSpPr>
        <p:spPr/>
        <p:txBody>
          <a:bodyPr>
            <a:normAutofit/>
          </a:bodyPr>
          <a:lstStyle/>
          <a:p>
            <a:r>
              <a:rPr lang="en-SG" sz="2000" b="1" u="sng" dirty="0">
                <a:solidFill>
                  <a:srgbClr val="5E6E2C"/>
                </a:solidFill>
              </a:rPr>
              <a:t>Recap on Use Cases</a:t>
            </a:r>
            <a:r>
              <a:rPr lang="en-SG" sz="2000" b="1" dirty="0">
                <a:solidFill>
                  <a:srgbClr val="5E6E2C"/>
                </a:solidFill>
              </a:rPr>
              <a:t>:</a:t>
            </a:r>
          </a:p>
          <a:p>
            <a:pPr>
              <a:buFont typeface="Arial" panose="020B0604020202020204" pitchFamily="34" charset="0"/>
              <a:buChar char="•"/>
            </a:pPr>
            <a:r>
              <a:rPr lang="en-SG" sz="2000" b="1" dirty="0">
                <a:solidFill>
                  <a:srgbClr val="5E6E2C"/>
                </a:solidFill>
              </a:rPr>
              <a:t>Model could be hosted on handheld devices to empower consumers </a:t>
            </a:r>
          </a:p>
          <a:p>
            <a:pPr latinLnBrk="0">
              <a:buFont typeface="Arial" panose="020B0604020202020204" pitchFamily="34" charset="0"/>
              <a:buChar char="•"/>
            </a:pPr>
            <a:r>
              <a:rPr lang="en-SG" sz="2000" b="1" dirty="0">
                <a:solidFill>
                  <a:srgbClr val="5E6E2C"/>
                </a:solidFill>
              </a:rPr>
              <a:t>Businesses both online and offline, can gain a competitive advantage incorporating the model in their premises to help customers select their fish more confidently</a:t>
            </a:r>
          </a:p>
          <a:p>
            <a:pPr latinLnBrk="0">
              <a:buFont typeface="Arial" panose="020B0604020202020204" pitchFamily="34" charset="0"/>
              <a:buChar char="•"/>
            </a:pPr>
            <a:endParaRPr lang="en-SG" sz="2000" b="1" dirty="0">
              <a:solidFill>
                <a:srgbClr val="5E6E2C"/>
              </a:solidFill>
            </a:endParaRPr>
          </a:p>
          <a:p>
            <a:pPr marL="0" indent="0" latinLnBrk="0"/>
            <a:r>
              <a:rPr lang="en-SG" sz="2000" b="1" u="sng" dirty="0">
                <a:solidFill>
                  <a:srgbClr val="5E6E2C"/>
                </a:solidFill>
              </a:rPr>
              <a:t>Future work</a:t>
            </a:r>
          </a:p>
          <a:p>
            <a:pPr marL="285750" indent="-285750" latinLnBrk="0">
              <a:buFont typeface="Arial" panose="020B0604020202020204" pitchFamily="34" charset="0"/>
              <a:buChar char="•"/>
            </a:pPr>
            <a:r>
              <a:rPr lang="en-SG" sz="2000" b="1" dirty="0">
                <a:solidFill>
                  <a:srgbClr val="5E6E2C"/>
                </a:solidFill>
              </a:rPr>
              <a:t>Model can be upscaled to a larger variety of fish</a:t>
            </a:r>
          </a:p>
          <a:p>
            <a:pPr marL="285750" indent="-285750" latinLnBrk="0">
              <a:buFont typeface="Arial" panose="020B0604020202020204" pitchFamily="34" charset="0"/>
              <a:buChar char="•"/>
            </a:pPr>
            <a:r>
              <a:rPr lang="en-SG" sz="2000" b="1" dirty="0">
                <a:solidFill>
                  <a:srgbClr val="5E6E2C"/>
                </a:solidFill>
              </a:rPr>
              <a:t>Could explore using alternate imagining devices, such as hyperspectral imaging to make model more robust, or expand the use cases to fruits and vegetables </a:t>
            </a:r>
          </a:p>
        </p:txBody>
      </p:sp>
    </p:spTree>
    <p:extLst>
      <p:ext uri="{BB962C8B-B14F-4D97-AF65-F5344CB8AC3E}">
        <p14:creationId xmlns:p14="http://schemas.microsoft.com/office/powerpoint/2010/main" val="1314043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References</a:t>
            </a:r>
            <a:endParaRPr lang="ko-KR" altLang="en-US" dirty="0"/>
          </a:p>
        </p:txBody>
      </p:sp>
      <p:sp>
        <p:nvSpPr>
          <p:cNvPr id="6" name="내용 개체 틀 5"/>
          <p:cNvSpPr>
            <a:spLocks noGrp="1"/>
          </p:cNvSpPr>
          <p:nvPr>
            <p:ph idx="1"/>
          </p:nvPr>
        </p:nvSpPr>
        <p:spPr/>
        <p:txBody>
          <a:bodyPr/>
          <a:lstStyle/>
          <a:p>
            <a:pPr>
              <a:buFont typeface="Arial" pitchFamily="34" charset="0"/>
              <a:buAutoNum type="arabicParenR"/>
            </a:pPr>
            <a:r>
              <a:rPr lang="en-SG" dirty="0">
                <a:hlinkClick r:id="rId2"/>
              </a:rPr>
              <a:t>https://www.statista.com/outlook/cmo/food/fish-seafood/singapore</a:t>
            </a:r>
          </a:p>
          <a:p>
            <a:pPr>
              <a:buFont typeface="Arial" pitchFamily="34" charset="0"/>
              <a:buAutoNum type="arabicParenR"/>
            </a:pPr>
            <a:r>
              <a:rPr lang="en-SG" dirty="0">
                <a:hlinkClick r:id="rId2"/>
              </a:rPr>
              <a:t>https://www.straitstimes.com/tech/wet-market-seafood-delivered-to-your-doorstep-thankfully-fres</a:t>
            </a:r>
            <a:endParaRPr lang="en-SG" altLang="ko-KR" dirty="0">
              <a:hlinkClick r:id="rId3"/>
            </a:endParaRPr>
          </a:p>
          <a:p>
            <a:pPr>
              <a:buAutoNum type="arabicParenR"/>
            </a:pPr>
            <a:r>
              <a:rPr lang="en-SG" altLang="ko-KR" dirty="0">
                <a:hlinkClick r:id="rId3"/>
              </a:rPr>
              <a:t>https://learnopencv.com/centernet-anchor-free-object-detection-explained/</a:t>
            </a:r>
            <a:endParaRPr lang="en-SG" altLang="ko-KR" dirty="0"/>
          </a:p>
          <a:p>
            <a:pPr>
              <a:buAutoNum type="arabicParenR"/>
            </a:pPr>
            <a:r>
              <a:rPr lang="en-SG" altLang="ko-KR" dirty="0">
                <a:hlinkClick r:id="rId4"/>
              </a:rPr>
              <a:t>https://www.jeremyjordan.me/object-detection-one-stage/</a:t>
            </a:r>
            <a:endParaRPr lang="en-SG" altLang="ko-KR" dirty="0"/>
          </a:p>
          <a:p>
            <a:pPr>
              <a:buAutoNum type="arabicParenR"/>
            </a:pPr>
            <a:r>
              <a:rPr lang="en-SG" altLang="ko-KR" dirty="0">
                <a:hlinkClick r:id="rId5"/>
              </a:rPr>
              <a:t>https://www.researchgate.net/figure/Two-stage-vs-Proposed-a-The-two-stage-approach-separates-the-detection-and-pose_fig1_308320592</a:t>
            </a:r>
            <a:endParaRPr lang="en-SG" altLang="ko-KR" dirty="0"/>
          </a:p>
          <a:p>
            <a:pPr>
              <a:buAutoNum type="arabicParenR"/>
            </a:pPr>
            <a:r>
              <a:rPr lang="en-SG" altLang="ko-KR" dirty="0">
                <a:hlinkClick r:id="rId6"/>
              </a:rPr>
              <a:t>https://medium.com/@freshtechyy/fusing-backbone-features-using-feature-pyramid-network-fpn-c652aa6a264b</a:t>
            </a:r>
            <a:endParaRPr lang="en-SG" altLang="ko-KR" dirty="0"/>
          </a:p>
          <a:p>
            <a:pPr>
              <a:buAutoNum type="arabicParenR"/>
            </a:pPr>
            <a:r>
              <a:rPr lang="en-SG" altLang="ko-KR" i="0" dirty="0">
                <a:hlinkClick r:id="rId7"/>
              </a:rPr>
              <a:t>https://docs.ultralytics.com/guides/yolo-performance-metrics/#visual-outputs</a:t>
            </a:r>
            <a:endParaRPr lang="en-SG" altLang="ko-KR" i="0" dirty="0"/>
          </a:p>
          <a:p>
            <a:pPr marL="0" indent="0"/>
            <a:endParaRPr lang="en-SG" altLang="ko-KR" i="0" dirty="0"/>
          </a:p>
          <a:p>
            <a:pPr>
              <a:buAutoNum type="arabicParenR"/>
            </a:pPr>
            <a:endParaRPr lang="en-SG" altLang="ko-KR" i="0" dirty="0"/>
          </a:p>
          <a:p>
            <a:pPr>
              <a:buAutoNum type="arabicParenR"/>
            </a:pPr>
            <a:endParaRPr lang="en-SG" altLang="ko-KR" i="0" dirty="0"/>
          </a:p>
          <a:p>
            <a:pPr>
              <a:buAutoNum type="arabicParenR"/>
            </a:pPr>
            <a:endParaRPr lang="ko-KR" altLang="en-US" i="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115616" y="1556792"/>
            <a:ext cx="6144344" cy="1321940"/>
          </a:xfrm>
        </p:spPr>
        <p:txBody>
          <a:bodyPr/>
          <a:lstStyle/>
          <a:p>
            <a:r>
              <a:rPr lang="en-US" altLang="ko-KR"/>
              <a:t>THANK YOU</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3429000"/>
            <a:ext cx="975279" cy="9569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2C27-3BCE-F4C7-AF7D-42EF050475A3}"/>
              </a:ext>
            </a:extLst>
          </p:cNvPr>
          <p:cNvSpPr>
            <a:spLocks noGrp="1"/>
          </p:cNvSpPr>
          <p:nvPr>
            <p:ph type="title"/>
          </p:nvPr>
        </p:nvSpPr>
        <p:spPr/>
        <p:txBody>
          <a:bodyPr/>
          <a:lstStyle/>
          <a:p>
            <a:r>
              <a:rPr lang="en-SG" dirty="0"/>
              <a:t>Brief Insights on SG’s Fresh Fish Sales</a:t>
            </a:r>
          </a:p>
        </p:txBody>
      </p:sp>
      <p:grpSp>
        <p:nvGrpSpPr>
          <p:cNvPr id="9" name="Group 8">
            <a:extLst>
              <a:ext uri="{FF2B5EF4-FFF2-40B4-BE49-F238E27FC236}">
                <a16:creationId xmlns:a16="http://schemas.microsoft.com/office/drawing/2014/main" id="{933BBBF5-A29E-90CD-DDB2-415D9CAAB12A}"/>
              </a:ext>
            </a:extLst>
          </p:cNvPr>
          <p:cNvGrpSpPr/>
          <p:nvPr/>
        </p:nvGrpSpPr>
        <p:grpSpPr>
          <a:xfrm>
            <a:off x="1619672" y="1268760"/>
            <a:ext cx="4882883" cy="2304256"/>
            <a:chOff x="179512" y="1518764"/>
            <a:chExt cx="4392489" cy="1991536"/>
          </a:xfrm>
        </p:grpSpPr>
        <p:pic>
          <p:nvPicPr>
            <p:cNvPr id="6" name="Picture 5">
              <a:extLst>
                <a:ext uri="{FF2B5EF4-FFF2-40B4-BE49-F238E27FC236}">
                  <a16:creationId xmlns:a16="http://schemas.microsoft.com/office/drawing/2014/main" id="{8ECAF2CC-6343-C932-D888-D162214721C8}"/>
                </a:ext>
              </a:extLst>
            </p:cNvPr>
            <p:cNvPicPr>
              <a:picLocks noChangeAspect="1"/>
            </p:cNvPicPr>
            <p:nvPr/>
          </p:nvPicPr>
          <p:blipFill rotWithShape="1">
            <a:blip r:embed="rId3"/>
            <a:srcRect t="14117" b="4258"/>
            <a:stretch/>
          </p:blipFill>
          <p:spPr>
            <a:xfrm>
              <a:off x="179513" y="1518764"/>
              <a:ext cx="4392488" cy="1991536"/>
            </a:xfrm>
            <a:prstGeom prst="rect">
              <a:avLst/>
            </a:prstGeom>
          </p:spPr>
        </p:pic>
        <p:sp>
          <p:nvSpPr>
            <p:cNvPr id="3" name="TextBox 2">
              <a:extLst>
                <a:ext uri="{FF2B5EF4-FFF2-40B4-BE49-F238E27FC236}">
                  <a16:creationId xmlns:a16="http://schemas.microsoft.com/office/drawing/2014/main" id="{F74DBBB7-DE57-54D6-558F-E0FD5E68A4DF}"/>
                </a:ext>
              </a:extLst>
            </p:cNvPr>
            <p:cNvSpPr txBox="1"/>
            <p:nvPr/>
          </p:nvSpPr>
          <p:spPr>
            <a:xfrm>
              <a:off x="179512" y="1518764"/>
              <a:ext cx="2703477" cy="369332"/>
            </a:xfrm>
            <a:prstGeom prst="rect">
              <a:avLst/>
            </a:prstGeom>
            <a:solidFill>
              <a:srgbClr val="B9DE14"/>
            </a:solidFill>
          </p:spPr>
          <p:txBody>
            <a:bodyPr wrap="square" rtlCol="0">
              <a:spAutoFit/>
            </a:bodyPr>
            <a:lstStyle/>
            <a:p>
              <a:r>
                <a:rPr lang="en-SG" b="1" u="sng" dirty="0">
                  <a:solidFill>
                    <a:srgbClr val="5E6E2C"/>
                  </a:solidFill>
                </a:rPr>
                <a:t>SG Revenue for Fresh fish</a:t>
              </a:r>
            </a:p>
          </p:txBody>
        </p:sp>
      </p:grpSp>
      <p:grpSp>
        <p:nvGrpSpPr>
          <p:cNvPr id="10" name="Group 9">
            <a:extLst>
              <a:ext uri="{FF2B5EF4-FFF2-40B4-BE49-F238E27FC236}">
                <a16:creationId xmlns:a16="http://schemas.microsoft.com/office/drawing/2014/main" id="{C3B0ABB0-754F-C6F6-844C-F582A5B55DBF}"/>
              </a:ext>
            </a:extLst>
          </p:cNvPr>
          <p:cNvGrpSpPr/>
          <p:nvPr/>
        </p:nvGrpSpPr>
        <p:grpSpPr>
          <a:xfrm>
            <a:off x="330937" y="3717032"/>
            <a:ext cx="3823359" cy="2520280"/>
            <a:chOff x="5085708" y="1518764"/>
            <a:chExt cx="3681947" cy="1991536"/>
          </a:xfrm>
        </p:grpSpPr>
        <p:pic>
          <p:nvPicPr>
            <p:cNvPr id="4" name="Picture 3">
              <a:extLst>
                <a:ext uri="{FF2B5EF4-FFF2-40B4-BE49-F238E27FC236}">
                  <a16:creationId xmlns:a16="http://schemas.microsoft.com/office/drawing/2014/main" id="{A823E694-AFFD-A312-25E8-93A32DDD4C29}"/>
                </a:ext>
              </a:extLst>
            </p:cNvPr>
            <p:cNvPicPr>
              <a:picLocks noChangeAspect="1"/>
            </p:cNvPicPr>
            <p:nvPr/>
          </p:nvPicPr>
          <p:blipFill rotWithShape="1">
            <a:blip r:embed="rId4"/>
            <a:srcRect t="10331"/>
            <a:stretch/>
          </p:blipFill>
          <p:spPr>
            <a:xfrm>
              <a:off x="5085708" y="1518764"/>
              <a:ext cx="3681947" cy="1991536"/>
            </a:xfrm>
            <a:prstGeom prst="rect">
              <a:avLst/>
            </a:prstGeom>
          </p:spPr>
        </p:pic>
        <p:sp>
          <p:nvSpPr>
            <p:cNvPr id="7" name="TextBox 6">
              <a:extLst>
                <a:ext uri="{FF2B5EF4-FFF2-40B4-BE49-F238E27FC236}">
                  <a16:creationId xmlns:a16="http://schemas.microsoft.com/office/drawing/2014/main" id="{50D018DB-82A4-C51D-119F-59F71376EC81}"/>
                </a:ext>
              </a:extLst>
            </p:cNvPr>
            <p:cNvSpPr txBox="1"/>
            <p:nvPr/>
          </p:nvSpPr>
          <p:spPr>
            <a:xfrm>
              <a:off x="5085708" y="1518764"/>
              <a:ext cx="1688117" cy="369332"/>
            </a:xfrm>
            <a:prstGeom prst="rect">
              <a:avLst/>
            </a:prstGeom>
            <a:solidFill>
              <a:srgbClr val="B9DE14"/>
            </a:solidFill>
          </p:spPr>
          <p:txBody>
            <a:bodyPr wrap="square" rtlCol="0">
              <a:spAutoFit/>
            </a:bodyPr>
            <a:lstStyle/>
            <a:p>
              <a:r>
                <a:rPr lang="en-SG" b="1" u="sng" dirty="0">
                  <a:solidFill>
                    <a:srgbClr val="5E6E2C"/>
                  </a:solidFill>
                </a:rPr>
                <a:t>Sales Channels</a:t>
              </a:r>
            </a:p>
          </p:txBody>
        </p:sp>
      </p:grpSp>
      <p:grpSp>
        <p:nvGrpSpPr>
          <p:cNvPr id="11" name="Group 10">
            <a:extLst>
              <a:ext uri="{FF2B5EF4-FFF2-40B4-BE49-F238E27FC236}">
                <a16:creationId xmlns:a16="http://schemas.microsoft.com/office/drawing/2014/main" id="{9556A499-21F5-BE80-20F4-52010A3C257D}"/>
              </a:ext>
            </a:extLst>
          </p:cNvPr>
          <p:cNvGrpSpPr/>
          <p:nvPr/>
        </p:nvGrpSpPr>
        <p:grpSpPr>
          <a:xfrm>
            <a:off x="4644007" y="3717032"/>
            <a:ext cx="4169055" cy="2520280"/>
            <a:chOff x="2879500" y="3645024"/>
            <a:chExt cx="3823360" cy="1991536"/>
          </a:xfrm>
        </p:grpSpPr>
        <p:pic>
          <p:nvPicPr>
            <p:cNvPr id="5" name="Picture 4">
              <a:extLst>
                <a:ext uri="{FF2B5EF4-FFF2-40B4-BE49-F238E27FC236}">
                  <a16:creationId xmlns:a16="http://schemas.microsoft.com/office/drawing/2014/main" id="{43945172-4FF8-D34A-9162-C7DA95B846EE}"/>
                </a:ext>
              </a:extLst>
            </p:cNvPr>
            <p:cNvPicPr>
              <a:picLocks noChangeAspect="1"/>
            </p:cNvPicPr>
            <p:nvPr/>
          </p:nvPicPr>
          <p:blipFill>
            <a:blip r:embed="rId5"/>
            <a:stretch>
              <a:fillRect/>
            </a:stretch>
          </p:blipFill>
          <p:spPr>
            <a:xfrm>
              <a:off x="2879500" y="3645024"/>
              <a:ext cx="3823360" cy="1991536"/>
            </a:xfrm>
            <a:prstGeom prst="rect">
              <a:avLst/>
            </a:prstGeom>
          </p:spPr>
        </p:pic>
        <p:sp>
          <p:nvSpPr>
            <p:cNvPr id="8" name="TextBox 7">
              <a:extLst>
                <a:ext uri="{FF2B5EF4-FFF2-40B4-BE49-F238E27FC236}">
                  <a16:creationId xmlns:a16="http://schemas.microsoft.com/office/drawing/2014/main" id="{087D5638-C28E-5950-8796-B0E3A8FAF895}"/>
                </a:ext>
              </a:extLst>
            </p:cNvPr>
            <p:cNvSpPr txBox="1"/>
            <p:nvPr/>
          </p:nvSpPr>
          <p:spPr>
            <a:xfrm>
              <a:off x="2879500" y="3645024"/>
              <a:ext cx="2340572" cy="369332"/>
            </a:xfrm>
            <a:prstGeom prst="rect">
              <a:avLst/>
            </a:prstGeom>
            <a:solidFill>
              <a:srgbClr val="B9DE14"/>
            </a:solidFill>
          </p:spPr>
          <p:txBody>
            <a:bodyPr wrap="square" rtlCol="0">
              <a:spAutoFit/>
            </a:bodyPr>
            <a:lstStyle/>
            <a:p>
              <a:r>
                <a:rPr lang="en-SG" b="1" u="sng" dirty="0">
                  <a:solidFill>
                    <a:srgbClr val="5E6E2C"/>
                  </a:solidFill>
                </a:rPr>
                <a:t>Retail Sales Channels</a:t>
              </a:r>
            </a:p>
          </p:txBody>
        </p:sp>
      </p:grpSp>
    </p:spTree>
    <p:extLst>
      <p:ext uri="{BB962C8B-B14F-4D97-AF65-F5344CB8AC3E}">
        <p14:creationId xmlns:p14="http://schemas.microsoft.com/office/powerpoint/2010/main" val="264978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83CF0FE-B689-3CA4-E93F-A853A04E4E25}"/>
              </a:ext>
            </a:extLst>
          </p:cNvPr>
          <p:cNvGrpSpPr/>
          <p:nvPr/>
        </p:nvGrpSpPr>
        <p:grpSpPr>
          <a:xfrm>
            <a:off x="115255" y="1303148"/>
            <a:ext cx="7494253" cy="4870630"/>
            <a:chOff x="176924" y="3199963"/>
            <a:chExt cx="5034017" cy="3679784"/>
          </a:xfrm>
        </p:grpSpPr>
        <p:grpSp>
          <p:nvGrpSpPr>
            <p:cNvPr id="14" name="Group 13">
              <a:extLst>
                <a:ext uri="{FF2B5EF4-FFF2-40B4-BE49-F238E27FC236}">
                  <a16:creationId xmlns:a16="http://schemas.microsoft.com/office/drawing/2014/main" id="{10B5147E-592F-2139-7AF8-6E801CFBC6E5}"/>
                </a:ext>
              </a:extLst>
            </p:cNvPr>
            <p:cNvGrpSpPr/>
            <p:nvPr/>
          </p:nvGrpSpPr>
          <p:grpSpPr>
            <a:xfrm>
              <a:off x="176924" y="3926728"/>
              <a:ext cx="5034017" cy="2953019"/>
              <a:chOff x="-2033677" y="3046561"/>
              <a:chExt cx="4955448" cy="3671331"/>
            </a:xfrm>
          </p:grpSpPr>
          <p:pic>
            <p:nvPicPr>
              <p:cNvPr id="15" name="Picture 14">
                <a:extLst>
                  <a:ext uri="{FF2B5EF4-FFF2-40B4-BE49-F238E27FC236}">
                    <a16:creationId xmlns:a16="http://schemas.microsoft.com/office/drawing/2014/main" id="{7C3E0B6A-C929-3506-028C-92CA5EBDCED7}"/>
                  </a:ext>
                </a:extLst>
              </p:cNvPr>
              <p:cNvPicPr>
                <a:picLocks noChangeAspect="1"/>
              </p:cNvPicPr>
              <p:nvPr/>
            </p:nvPicPr>
            <p:blipFill>
              <a:blip r:embed="rId3"/>
              <a:stretch>
                <a:fillRect/>
              </a:stretch>
            </p:blipFill>
            <p:spPr>
              <a:xfrm>
                <a:off x="-2033677" y="3046561"/>
                <a:ext cx="4955448" cy="3671331"/>
              </a:xfrm>
              <a:prstGeom prst="rect">
                <a:avLst/>
              </a:prstGeom>
            </p:spPr>
          </p:pic>
          <p:pic>
            <p:nvPicPr>
              <p:cNvPr id="16" name="Picture 15">
                <a:extLst>
                  <a:ext uri="{FF2B5EF4-FFF2-40B4-BE49-F238E27FC236}">
                    <a16:creationId xmlns:a16="http://schemas.microsoft.com/office/drawing/2014/main" id="{A1C8C063-3B5D-4D1B-24C5-12ADD3A091CB}"/>
                  </a:ext>
                </a:extLst>
              </p:cNvPr>
              <p:cNvPicPr>
                <a:picLocks noChangeAspect="1"/>
              </p:cNvPicPr>
              <p:nvPr/>
            </p:nvPicPr>
            <p:blipFill>
              <a:blip r:embed="rId4"/>
              <a:stretch>
                <a:fillRect/>
              </a:stretch>
            </p:blipFill>
            <p:spPr>
              <a:xfrm>
                <a:off x="119470" y="3965288"/>
                <a:ext cx="2787198" cy="2752604"/>
              </a:xfrm>
              <a:prstGeom prst="rect">
                <a:avLst/>
              </a:prstGeom>
            </p:spPr>
          </p:pic>
        </p:grpSp>
        <p:sp>
          <p:nvSpPr>
            <p:cNvPr id="11" name="Speech Bubble: Oval 10">
              <a:extLst>
                <a:ext uri="{FF2B5EF4-FFF2-40B4-BE49-F238E27FC236}">
                  <a16:creationId xmlns:a16="http://schemas.microsoft.com/office/drawing/2014/main" id="{0B7FFA64-05BB-E515-35EE-A3D9E21F5E47}"/>
                </a:ext>
              </a:extLst>
            </p:cNvPr>
            <p:cNvSpPr/>
            <p:nvPr/>
          </p:nvSpPr>
          <p:spPr>
            <a:xfrm>
              <a:off x="352941" y="3199963"/>
              <a:ext cx="2527439" cy="490859"/>
            </a:xfrm>
            <a:prstGeom prst="wedgeEllipseCallout">
              <a:avLst>
                <a:gd name="adj1" fmla="val 15659"/>
                <a:gd name="adj2" fmla="val 121719"/>
              </a:avLst>
            </a:prstGeom>
            <a:solidFill>
              <a:srgbClr val="B9DE1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bg1"/>
                  </a:solidFill>
                </a:rPr>
                <a:t>Innovations for online sales </a:t>
              </a:r>
            </a:p>
          </p:txBody>
        </p:sp>
      </p:grpSp>
      <p:sp>
        <p:nvSpPr>
          <p:cNvPr id="2" name="Title 1">
            <a:extLst>
              <a:ext uri="{FF2B5EF4-FFF2-40B4-BE49-F238E27FC236}">
                <a16:creationId xmlns:a16="http://schemas.microsoft.com/office/drawing/2014/main" id="{08FB465E-F4C8-2929-6325-81CDE37E5BF7}"/>
              </a:ext>
            </a:extLst>
          </p:cNvPr>
          <p:cNvSpPr>
            <a:spLocks noGrp="1"/>
          </p:cNvSpPr>
          <p:nvPr>
            <p:ph type="title"/>
          </p:nvPr>
        </p:nvSpPr>
        <p:spPr>
          <a:xfrm>
            <a:off x="172860" y="116002"/>
            <a:ext cx="7920880" cy="796908"/>
          </a:xfrm>
        </p:spPr>
        <p:txBody>
          <a:bodyPr/>
          <a:lstStyle/>
          <a:p>
            <a:r>
              <a:rPr lang="en-SG" dirty="0"/>
              <a:t>Online Sales &amp; Issues with Fresh fish sales </a:t>
            </a:r>
          </a:p>
        </p:txBody>
      </p:sp>
      <p:grpSp>
        <p:nvGrpSpPr>
          <p:cNvPr id="26" name="Group 25">
            <a:extLst>
              <a:ext uri="{FF2B5EF4-FFF2-40B4-BE49-F238E27FC236}">
                <a16:creationId xmlns:a16="http://schemas.microsoft.com/office/drawing/2014/main" id="{FEAD8F24-9412-B7D9-A541-A372CFBD1131}"/>
              </a:ext>
            </a:extLst>
          </p:cNvPr>
          <p:cNvGrpSpPr/>
          <p:nvPr/>
        </p:nvGrpSpPr>
        <p:grpSpPr>
          <a:xfrm>
            <a:off x="971600" y="4061204"/>
            <a:ext cx="8019783" cy="2424823"/>
            <a:chOff x="-4990541" y="1599203"/>
            <a:chExt cx="6731899" cy="2369641"/>
          </a:xfrm>
        </p:grpSpPr>
        <p:grpSp>
          <p:nvGrpSpPr>
            <p:cNvPr id="17" name="Group 16">
              <a:extLst>
                <a:ext uri="{FF2B5EF4-FFF2-40B4-BE49-F238E27FC236}">
                  <a16:creationId xmlns:a16="http://schemas.microsoft.com/office/drawing/2014/main" id="{BA97FAA8-D609-ACFC-46EF-0742DA6C1DBA}"/>
                </a:ext>
              </a:extLst>
            </p:cNvPr>
            <p:cNvGrpSpPr/>
            <p:nvPr/>
          </p:nvGrpSpPr>
          <p:grpSpPr>
            <a:xfrm>
              <a:off x="-4988399" y="1599203"/>
              <a:ext cx="6729757" cy="2369641"/>
              <a:chOff x="-9525561" y="4221088"/>
              <a:chExt cx="10575959" cy="3404720"/>
            </a:xfrm>
          </p:grpSpPr>
          <p:pic>
            <p:nvPicPr>
              <p:cNvPr id="18" name="Picture 17">
                <a:extLst>
                  <a:ext uri="{FF2B5EF4-FFF2-40B4-BE49-F238E27FC236}">
                    <a16:creationId xmlns:a16="http://schemas.microsoft.com/office/drawing/2014/main" id="{54CB489E-F5BE-2FB6-6EAB-25F0E42F6E53}"/>
                  </a:ext>
                </a:extLst>
              </p:cNvPr>
              <p:cNvPicPr>
                <a:picLocks noChangeAspect="1"/>
              </p:cNvPicPr>
              <p:nvPr/>
            </p:nvPicPr>
            <p:blipFill>
              <a:blip r:embed="rId5"/>
              <a:stretch>
                <a:fillRect/>
              </a:stretch>
            </p:blipFill>
            <p:spPr>
              <a:xfrm>
                <a:off x="-9525561" y="4221088"/>
                <a:ext cx="10575959" cy="1532511"/>
              </a:xfrm>
              <a:prstGeom prst="rect">
                <a:avLst/>
              </a:prstGeom>
            </p:spPr>
          </p:pic>
          <p:grpSp>
            <p:nvGrpSpPr>
              <p:cNvPr id="19" name="Group 18">
                <a:extLst>
                  <a:ext uri="{FF2B5EF4-FFF2-40B4-BE49-F238E27FC236}">
                    <a16:creationId xmlns:a16="http://schemas.microsoft.com/office/drawing/2014/main" id="{CDA790FB-ADEE-236B-E69B-672DF973A4D2}"/>
                  </a:ext>
                </a:extLst>
              </p:cNvPr>
              <p:cNvGrpSpPr/>
              <p:nvPr/>
            </p:nvGrpSpPr>
            <p:grpSpPr>
              <a:xfrm>
                <a:off x="-6630187" y="5753599"/>
                <a:ext cx="7680585" cy="1872209"/>
                <a:chOff x="9708839" y="4365103"/>
                <a:chExt cx="7680585" cy="1872209"/>
              </a:xfrm>
            </p:grpSpPr>
            <p:pic>
              <p:nvPicPr>
                <p:cNvPr id="20" name="Picture 19">
                  <a:extLst>
                    <a:ext uri="{FF2B5EF4-FFF2-40B4-BE49-F238E27FC236}">
                      <a16:creationId xmlns:a16="http://schemas.microsoft.com/office/drawing/2014/main" id="{357FF996-09B5-7AE6-84C9-3EFC1220D557}"/>
                    </a:ext>
                  </a:extLst>
                </p:cNvPr>
                <p:cNvPicPr>
                  <a:picLocks noChangeAspect="1"/>
                </p:cNvPicPr>
                <p:nvPr/>
              </p:nvPicPr>
              <p:blipFill>
                <a:blip r:embed="rId6"/>
                <a:stretch>
                  <a:fillRect/>
                </a:stretch>
              </p:blipFill>
              <p:spPr>
                <a:xfrm>
                  <a:off x="9708839" y="4365103"/>
                  <a:ext cx="7680585" cy="1872209"/>
                </a:xfrm>
                <a:prstGeom prst="rect">
                  <a:avLst/>
                </a:prstGeom>
              </p:spPr>
            </p:pic>
            <p:sp>
              <p:nvSpPr>
                <p:cNvPr id="21" name="Rectangle 20">
                  <a:extLst>
                    <a:ext uri="{FF2B5EF4-FFF2-40B4-BE49-F238E27FC236}">
                      <a16:creationId xmlns:a16="http://schemas.microsoft.com/office/drawing/2014/main" id="{F5444F52-AC0E-E1EA-7C3D-7CD697D89107}"/>
                    </a:ext>
                  </a:extLst>
                </p:cNvPr>
                <p:cNvSpPr/>
                <p:nvPr/>
              </p:nvSpPr>
              <p:spPr>
                <a:xfrm>
                  <a:off x="17029384" y="6021288"/>
                  <a:ext cx="360040"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pic>
          <p:nvPicPr>
            <p:cNvPr id="25" name="Picture 24">
              <a:extLst>
                <a:ext uri="{FF2B5EF4-FFF2-40B4-BE49-F238E27FC236}">
                  <a16:creationId xmlns:a16="http://schemas.microsoft.com/office/drawing/2014/main" id="{38FBD6CC-4683-1A57-380F-4500E3B0F77C}"/>
                </a:ext>
              </a:extLst>
            </p:cNvPr>
            <p:cNvPicPr>
              <a:picLocks noChangeAspect="1"/>
            </p:cNvPicPr>
            <p:nvPr/>
          </p:nvPicPr>
          <p:blipFill>
            <a:blip r:embed="rId7"/>
            <a:stretch>
              <a:fillRect/>
            </a:stretch>
          </p:blipFill>
          <p:spPr>
            <a:xfrm>
              <a:off x="-4990541" y="1980561"/>
              <a:ext cx="1843473" cy="1932702"/>
            </a:xfrm>
            <a:prstGeom prst="rect">
              <a:avLst/>
            </a:prstGeom>
          </p:spPr>
        </p:pic>
      </p:grpSp>
      <p:sp>
        <p:nvSpPr>
          <p:cNvPr id="28" name="Rectangle 27">
            <a:extLst>
              <a:ext uri="{FF2B5EF4-FFF2-40B4-BE49-F238E27FC236}">
                <a16:creationId xmlns:a16="http://schemas.microsoft.com/office/drawing/2014/main" id="{26F34907-3954-8BC2-7190-55652559CFE1}"/>
              </a:ext>
            </a:extLst>
          </p:cNvPr>
          <p:cNvSpPr/>
          <p:nvPr/>
        </p:nvSpPr>
        <p:spPr>
          <a:xfrm>
            <a:off x="3148711" y="4451443"/>
            <a:ext cx="5880031" cy="6956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28">
            <a:extLst>
              <a:ext uri="{FF2B5EF4-FFF2-40B4-BE49-F238E27FC236}">
                <a16:creationId xmlns:a16="http://schemas.microsoft.com/office/drawing/2014/main" id="{6272C578-9506-B8EC-1777-C0B859F2CC05}"/>
              </a:ext>
            </a:extLst>
          </p:cNvPr>
          <p:cNvSpPr/>
          <p:nvPr/>
        </p:nvSpPr>
        <p:spPr>
          <a:xfrm>
            <a:off x="3148712" y="5152649"/>
            <a:ext cx="5880031" cy="141136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0" name="Group 9">
            <a:extLst>
              <a:ext uri="{FF2B5EF4-FFF2-40B4-BE49-F238E27FC236}">
                <a16:creationId xmlns:a16="http://schemas.microsoft.com/office/drawing/2014/main" id="{859965FA-1F34-6458-6A20-586350570798}"/>
              </a:ext>
            </a:extLst>
          </p:cNvPr>
          <p:cNvGrpSpPr/>
          <p:nvPr/>
        </p:nvGrpSpPr>
        <p:grpSpPr>
          <a:xfrm>
            <a:off x="5342308" y="560533"/>
            <a:ext cx="3764988" cy="6194165"/>
            <a:chOff x="5491318" y="671727"/>
            <a:chExt cx="3456384" cy="6186273"/>
          </a:xfrm>
        </p:grpSpPr>
        <p:grpSp>
          <p:nvGrpSpPr>
            <p:cNvPr id="13" name="Group 12">
              <a:extLst>
                <a:ext uri="{FF2B5EF4-FFF2-40B4-BE49-F238E27FC236}">
                  <a16:creationId xmlns:a16="http://schemas.microsoft.com/office/drawing/2014/main" id="{91C63AC2-6051-F0DC-7E5B-E551E6975767}"/>
                </a:ext>
              </a:extLst>
            </p:cNvPr>
            <p:cNvGrpSpPr/>
            <p:nvPr/>
          </p:nvGrpSpPr>
          <p:grpSpPr>
            <a:xfrm>
              <a:off x="5491318" y="1341308"/>
              <a:ext cx="3456384" cy="5516692"/>
              <a:chOff x="5292080" y="-274879"/>
              <a:chExt cx="3633916" cy="6634502"/>
            </a:xfrm>
          </p:grpSpPr>
          <p:pic>
            <p:nvPicPr>
              <p:cNvPr id="5" name="Picture 4">
                <a:extLst>
                  <a:ext uri="{FF2B5EF4-FFF2-40B4-BE49-F238E27FC236}">
                    <a16:creationId xmlns:a16="http://schemas.microsoft.com/office/drawing/2014/main" id="{4DBFE0AB-29A1-66FC-1F52-647D74E98B7C}"/>
                  </a:ext>
                </a:extLst>
              </p:cNvPr>
              <p:cNvPicPr>
                <a:picLocks noChangeAspect="1"/>
              </p:cNvPicPr>
              <p:nvPr/>
            </p:nvPicPr>
            <p:blipFill>
              <a:blip r:embed="rId8"/>
              <a:stretch>
                <a:fillRect/>
              </a:stretch>
            </p:blipFill>
            <p:spPr>
              <a:xfrm>
                <a:off x="5294332" y="-274879"/>
                <a:ext cx="3631664" cy="1320014"/>
              </a:xfrm>
              <a:prstGeom prst="rect">
                <a:avLst/>
              </a:prstGeom>
            </p:spPr>
          </p:pic>
          <p:pic>
            <p:nvPicPr>
              <p:cNvPr id="6" name="Picture 5">
                <a:extLst>
                  <a:ext uri="{FF2B5EF4-FFF2-40B4-BE49-F238E27FC236}">
                    <a16:creationId xmlns:a16="http://schemas.microsoft.com/office/drawing/2014/main" id="{07E56E21-281A-00E3-4B82-BA73F506D806}"/>
                  </a:ext>
                </a:extLst>
              </p:cNvPr>
              <p:cNvPicPr>
                <a:picLocks noChangeAspect="1"/>
              </p:cNvPicPr>
              <p:nvPr/>
            </p:nvPicPr>
            <p:blipFill rotWithShape="1">
              <a:blip r:embed="rId9"/>
              <a:srcRect b="26730"/>
              <a:stretch/>
            </p:blipFill>
            <p:spPr>
              <a:xfrm>
                <a:off x="5292080" y="1875513"/>
                <a:ext cx="3631664" cy="931643"/>
              </a:xfrm>
              <a:prstGeom prst="rect">
                <a:avLst/>
              </a:prstGeom>
            </p:spPr>
          </p:pic>
          <p:pic>
            <p:nvPicPr>
              <p:cNvPr id="7" name="Picture 6">
                <a:extLst>
                  <a:ext uri="{FF2B5EF4-FFF2-40B4-BE49-F238E27FC236}">
                    <a16:creationId xmlns:a16="http://schemas.microsoft.com/office/drawing/2014/main" id="{6E3071CD-825E-8B56-36B7-A2DB669F4C1B}"/>
                  </a:ext>
                </a:extLst>
              </p:cNvPr>
              <p:cNvPicPr>
                <a:picLocks noChangeAspect="1"/>
              </p:cNvPicPr>
              <p:nvPr/>
            </p:nvPicPr>
            <p:blipFill rotWithShape="1">
              <a:blip r:embed="rId10"/>
              <a:srcRect b="32472"/>
              <a:stretch/>
            </p:blipFill>
            <p:spPr>
              <a:xfrm>
                <a:off x="5292080" y="2807157"/>
                <a:ext cx="3631664" cy="1167217"/>
              </a:xfrm>
              <a:prstGeom prst="rect">
                <a:avLst/>
              </a:prstGeom>
            </p:spPr>
          </p:pic>
          <p:pic>
            <p:nvPicPr>
              <p:cNvPr id="8" name="Picture 7">
                <a:extLst>
                  <a:ext uri="{FF2B5EF4-FFF2-40B4-BE49-F238E27FC236}">
                    <a16:creationId xmlns:a16="http://schemas.microsoft.com/office/drawing/2014/main" id="{E0A03F5E-4929-9821-0C22-9E1BA101EB69}"/>
                  </a:ext>
                </a:extLst>
              </p:cNvPr>
              <p:cNvPicPr>
                <a:picLocks noChangeAspect="1"/>
              </p:cNvPicPr>
              <p:nvPr/>
            </p:nvPicPr>
            <p:blipFill>
              <a:blip r:embed="rId11"/>
              <a:stretch>
                <a:fillRect/>
              </a:stretch>
            </p:blipFill>
            <p:spPr>
              <a:xfrm>
                <a:off x="5292080" y="3917966"/>
                <a:ext cx="3631664" cy="1167217"/>
              </a:xfrm>
              <a:prstGeom prst="rect">
                <a:avLst/>
              </a:prstGeom>
            </p:spPr>
          </p:pic>
          <p:pic>
            <p:nvPicPr>
              <p:cNvPr id="9" name="Picture 8">
                <a:extLst>
                  <a:ext uri="{FF2B5EF4-FFF2-40B4-BE49-F238E27FC236}">
                    <a16:creationId xmlns:a16="http://schemas.microsoft.com/office/drawing/2014/main" id="{835B1109-87F4-54D5-9667-440E34F4052C}"/>
                  </a:ext>
                </a:extLst>
              </p:cNvPr>
              <p:cNvPicPr>
                <a:picLocks noChangeAspect="1"/>
              </p:cNvPicPr>
              <p:nvPr/>
            </p:nvPicPr>
            <p:blipFill>
              <a:blip r:embed="rId12"/>
              <a:stretch>
                <a:fillRect/>
              </a:stretch>
            </p:blipFill>
            <p:spPr>
              <a:xfrm>
                <a:off x="5292080" y="5085183"/>
                <a:ext cx="3631664" cy="1274440"/>
              </a:xfrm>
              <a:prstGeom prst="rect">
                <a:avLst/>
              </a:prstGeom>
            </p:spPr>
          </p:pic>
          <p:pic>
            <p:nvPicPr>
              <p:cNvPr id="12" name="Picture 11">
                <a:extLst>
                  <a:ext uri="{FF2B5EF4-FFF2-40B4-BE49-F238E27FC236}">
                    <a16:creationId xmlns:a16="http://schemas.microsoft.com/office/drawing/2014/main" id="{945D965D-4427-8AD4-5F48-C8CAFC41873D}"/>
                  </a:ext>
                </a:extLst>
              </p:cNvPr>
              <p:cNvPicPr>
                <a:picLocks noChangeAspect="1"/>
              </p:cNvPicPr>
              <p:nvPr/>
            </p:nvPicPr>
            <p:blipFill rotWithShape="1">
              <a:blip r:embed="rId13"/>
              <a:srcRect b="41383"/>
              <a:stretch/>
            </p:blipFill>
            <p:spPr>
              <a:xfrm>
                <a:off x="5292080" y="813910"/>
                <a:ext cx="3631664" cy="1061602"/>
              </a:xfrm>
              <a:prstGeom prst="rect">
                <a:avLst/>
              </a:prstGeom>
            </p:spPr>
          </p:pic>
        </p:grpSp>
        <p:sp>
          <p:nvSpPr>
            <p:cNvPr id="4" name="Speech Bubble: Oval 3">
              <a:extLst>
                <a:ext uri="{FF2B5EF4-FFF2-40B4-BE49-F238E27FC236}">
                  <a16:creationId xmlns:a16="http://schemas.microsoft.com/office/drawing/2014/main" id="{B151E0F8-FD29-FF29-5DC2-99C3F5B5AB70}"/>
                </a:ext>
              </a:extLst>
            </p:cNvPr>
            <p:cNvSpPr/>
            <p:nvPr/>
          </p:nvSpPr>
          <p:spPr>
            <a:xfrm>
              <a:off x="6101669" y="671727"/>
              <a:ext cx="2843892" cy="882739"/>
            </a:xfrm>
            <a:prstGeom prst="wedgeEllipseCallout">
              <a:avLst>
                <a:gd name="adj1" fmla="val -25036"/>
                <a:gd name="adj2" fmla="val 63937"/>
              </a:avLst>
            </a:prstGeom>
            <a:solidFill>
              <a:srgbClr val="B9DE1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bg1"/>
                  </a:solidFill>
                </a:rPr>
                <a:t>Bad experiences from non fresh fish sales </a:t>
              </a:r>
            </a:p>
          </p:txBody>
        </p:sp>
      </p:grpSp>
    </p:spTree>
    <p:extLst>
      <p:ext uri="{BB962C8B-B14F-4D97-AF65-F5344CB8AC3E}">
        <p14:creationId xmlns:p14="http://schemas.microsoft.com/office/powerpoint/2010/main" val="85899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B2A-CD76-9BFA-D77D-E023819F1D1D}"/>
              </a:ext>
            </a:extLst>
          </p:cNvPr>
          <p:cNvSpPr>
            <a:spLocks noGrp="1"/>
          </p:cNvSpPr>
          <p:nvPr>
            <p:ph type="title"/>
          </p:nvPr>
        </p:nvSpPr>
        <p:spPr/>
        <p:txBody>
          <a:bodyPr/>
          <a:lstStyle/>
          <a:p>
            <a:r>
              <a:rPr lang="en-SG" dirty="0"/>
              <a:t>Problem Statement &amp; Solution</a:t>
            </a:r>
          </a:p>
        </p:txBody>
      </p:sp>
      <p:sp>
        <p:nvSpPr>
          <p:cNvPr id="6" name="TextBox 5">
            <a:extLst>
              <a:ext uri="{FF2B5EF4-FFF2-40B4-BE49-F238E27FC236}">
                <a16:creationId xmlns:a16="http://schemas.microsoft.com/office/drawing/2014/main" id="{71008B36-9C8E-281E-2D6B-F700EDB2DFF5}"/>
              </a:ext>
            </a:extLst>
          </p:cNvPr>
          <p:cNvSpPr txBox="1"/>
          <p:nvPr/>
        </p:nvSpPr>
        <p:spPr>
          <a:xfrm>
            <a:off x="27218" y="960712"/>
            <a:ext cx="914400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SG" sz="1800" dirty="0">
                <a:solidFill>
                  <a:srgbClr val="5E6E2C"/>
                </a:solidFill>
              </a:rPr>
              <a:t>How can we </a:t>
            </a:r>
            <a:r>
              <a:rPr lang="en-SG" sz="1800" b="1" u="sng" dirty="0">
                <a:solidFill>
                  <a:srgbClr val="5E6E2C"/>
                </a:solidFill>
              </a:rPr>
              <a:t>improve consumer confidence </a:t>
            </a:r>
            <a:r>
              <a:rPr lang="en-SG" sz="1800" dirty="0">
                <a:solidFill>
                  <a:srgbClr val="5E6E2C"/>
                </a:solidFill>
              </a:rPr>
              <a:t>for online deliveries to ensure that the customer    that buy</a:t>
            </a:r>
            <a:r>
              <a:rPr lang="en-SG" dirty="0">
                <a:solidFill>
                  <a:srgbClr val="5E6E2C"/>
                </a:solidFill>
              </a:rPr>
              <a:t>s</a:t>
            </a:r>
            <a:r>
              <a:rPr lang="en-SG" sz="1800" dirty="0">
                <a:solidFill>
                  <a:srgbClr val="5E6E2C"/>
                </a:solidFill>
              </a:rPr>
              <a:t> fish online receives a fresh fish?</a:t>
            </a:r>
          </a:p>
          <a:p>
            <a:pPr marL="285750" indent="-285750" algn="just">
              <a:buFont typeface="Wingdings" panose="05000000000000000000" pitchFamily="2" charset="2"/>
              <a:buChar char="Ø"/>
            </a:pPr>
            <a:endParaRPr lang="en-SG" dirty="0">
              <a:solidFill>
                <a:srgbClr val="5E6E2C"/>
              </a:solidFill>
            </a:endParaRPr>
          </a:p>
          <a:p>
            <a:pPr marL="285750" indent="-285750" algn="just" latinLnBrk="0">
              <a:buFont typeface="Wingdings" panose="05000000000000000000" pitchFamily="2" charset="2"/>
              <a:buChar char="Ø"/>
            </a:pPr>
            <a:r>
              <a:rPr lang="en-SG" sz="1800" dirty="0">
                <a:solidFill>
                  <a:srgbClr val="5E6E2C"/>
                </a:solidFill>
              </a:rPr>
              <a:t>How can we </a:t>
            </a:r>
            <a:r>
              <a:rPr lang="en-SG" sz="1800" b="1" u="sng" dirty="0">
                <a:solidFill>
                  <a:srgbClr val="5E6E2C"/>
                </a:solidFill>
              </a:rPr>
              <a:t>empower consumers with the necessary bargaining power </a:t>
            </a:r>
            <a:r>
              <a:rPr lang="en-SG" sz="1800" dirty="0">
                <a:solidFill>
                  <a:srgbClr val="5E6E2C"/>
                </a:solidFill>
              </a:rPr>
              <a:t>by helping them determine whether a fish is fresh or not,</a:t>
            </a:r>
          </a:p>
          <a:p>
            <a:pPr marL="285750" indent="-285750" algn="just">
              <a:buFont typeface="Wingdings" panose="05000000000000000000" pitchFamily="2" charset="2"/>
              <a:buChar char="Ø"/>
            </a:pPr>
            <a:endParaRPr lang="en-SG" sz="1800" dirty="0">
              <a:solidFill>
                <a:srgbClr val="5E6E2C"/>
              </a:solidFill>
            </a:endParaRPr>
          </a:p>
          <a:p>
            <a:pPr marL="285750" indent="-285750" algn="just">
              <a:buFont typeface="Wingdings" panose="05000000000000000000" pitchFamily="2" charset="2"/>
              <a:buChar char="Ø"/>
            </a:pPr>
            <a:r>
              <a:rPr lang="en-SG" sz="1800" dirty="0">
                <a:solidFill>
                  <a:srgbClr val="5E6E2C"/>
                </a:solidFill>
              </a:rPr>
              <a:t>How can offline and online </a:t>
            </a:r>
            <a:r>
              <a:rPr lang="en-SG" sz="1800" b="1" u="sng" dirty="0">
                <a:solidFill>
                  <a:srgbClr val="5E6E2C"/>
                </a:solidFill>
              </a:rPr>
              <a:t>businesses gain a competitive advantage by assuring customers</a:t>
            </a:r>
            <a:r>
              <a:rPr lang="en-SG" sz="1800" dirty="0">
                <a:solidFill>
                  <a:srgbClr val="5E6E2C"/>
                </a:solidFill>
              </a:rPr>
              <a:t> that the fish they are selling is indeed fresh?</a:t>
            </a:r>
            <a:endParaRPr lang="en-SG" dirty="0">
              <a:solidFill>
                <a:srgbClr val="5E6E2C"/>
              </a:solidFill>
            </a:endParaRPr>
          </a:p>
        </p:txBody>
      </p:sp>
      <p:grpSp>
        <p:nvGrpSpPr>
          <p:cNvPr id="38" name="Group 37">
            <a:extLst>
              <a:ext uri="{FF2B5EF4-FFF2-40B4-BE49-F238E27FC236}">
                <a16:creationId xmlns:a16="http://schemas.microsoft.com/office/drawing/2014/main" id="{68B4BED8-2E72-E59D-9AE6-17E2F5FE614A}"/>
              </a:ext>
            </a:extLst>
          </p:cNvPr>
          <p:cNvGrpSpPr/>
          <p:nvPr/>
        </p:nvGrpSpPr>
        <p:grpSpPr>
          <a:xfrm>
            <a:off x="95717" y="3237798"/>
            <a:ext cx="8568940" cy="3274048"/>
            <a:chOff x="95717" y="3237798"/>
            <a:chExt cx="8568940" cy="3274048"/>
          </a:xfrm>
        </p:grpSpPr>
        <p:grpSp>
          <p:nvGrpSpPr>
            <p:cNvPr id="31" name="Group 30">
              <a:extLst>
                <a:ext uri="{FF2B5EF4-FFF2-40B4-BE49-F238E27FC236}">
                  <a16:creationId xmlns:a16="http://schemas.microsoft.com/office/drawing/2014/main" id="{8A4646CB-E74F-0235-6D4E-4916E7E0B804}"/>
                </a:ext>
              </a:extLst>
            </p:cNvPr>
            <p:cNvGrpSpPr/>
            <p:nvPr/>
          </p:nvGrpSpPr>
          <p:grpSpPr>
            <a:xfrm>
              <a:off x="6166490" y="3237798"/>
              <a:ext cx="2476460" cy="2475905"/>
              <a:chOff x="3563888" y="3091985"/>
              <a:chExt cx="2736304" cy="2641271"/>
            </a:xfrm>
          </p:grpSpPr>
          <p:grpSp>
            <p:nvGrpSpPr>
              <p:cNvPr id="16" name="Group 15">
                <a:extLst>
                  <a:ext uri="{FF2B5EF4-FFF2-40B4-BE49-F238E27FC236}">
                    <a16:creationId xmlns:a16="http://schemas.microsoft.com/office/drawing/2014/main" id="{EB9B12A4-DED3-E3D8-41E9-9AC63A347651}"/>
                  </a:ext>
                </a:extLst>
              </p:cNvPr>
              <p:cNvGrpSpPr/>
              <p:nvPr/>
            </p:nvGrpSpPr>
            <p:grpSpPr>
              <a:xfrm>
                <a:off x="3563888" y="3091985"/>
                <a:ext cx="2736304" cy="2641271"/>
                <a:chOff x="4860032" y="3212976"/>
                <a:chExt cx="2808312" cy="2780556"/>
              </a:xfrm>
            </p:grpSpPr>
            <p:pic>
              <p:nvPicPr>
                <p:cNvPr id="1026" name="Picture 2">
                  <a:extLst>
                    <a:ext uri="{FF2B5EF4-FFF2-40B4-BE49-F238E27FC236}">
                      <a16:creationId xmlns:a16="http://schemas.microsoft.com/office/drawing/2014/main" id="{EB8B88FB-A7C8-580A-E0E7-0EF2444D57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92" t="55732" r="15934"/>
                <a:stretch/>
              </p:blipFill>
              <p:spPr bwMode="auto">
                <a:xfrm>
                  <a:off x="4860032" y="3212976"/>
                  <a:ext cx="2808312" cy="2780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8BEC5EE-531E-E07D-9C4B-7C9C3C66B23E}"/>
                    </a:ext>
                  </a:extLst>
                </p:cNvPr>
                <p:cNvSpPr/>
                <p:nvPr/>
              </p:nvSpPr>
              <p:spPr>
                <a:xfrm>
                  <a:off x="5076056" y="4653136"/>
                  <a:ext cx="144016" cy="216024"/>
                </a:xfrm>
                <a:prstGeom prst="rect">
                  <a:avLst/>
                </a:prstGeom>
                <a:noFill/>
                <a:ln>
                  <a:solidFill>
                    <a:srgbClr val="B9DE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AC80AC7F-7343-BE40-2AE3-421D69913A1B}"/>
                    </a:ext>
                  </a:extLst>
                </p:cNvPr>
                <p:cNvSpPr/>
                <p:nvPr/>
              </p:nvSpPr>
              <p:spPr>
                <a:xfrm>
                  <a:off x="5868144" y="4077072"/>
                  <a:ext cx="144016" cy="216024"/>
                </a:xfrm>
                <a:prstGeom prst="rect">
                  <a:avLst/>
                </a:prstGeom>
                <a:noFill/>
                <a:ln>
                  <a:solidFill>
                    <a:srgbClr val="B9DE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8DEB229-65B1-C3F9-46E2-005BE978DCCF}"/>
                    </a:ext>
                  </a:extLst>
                </p:cNvPr>
                <p:cNvSpPr/>
                <p:nvPr/>
              </p:nvSpPr>
              <p:spPr>
                <a:xfrm>
                  <a:off x="6192180" y="3230726"/>
                  <a:ext cx="144016" cy="216024"/>
                </a:xfrm>
                <a:prstGeom prst="rect">
                  <a:avLst/>
                </a:prstGeom>
                <a:noFill/>
                <a:ln>
                  <a:solidFill>
                    <a:srgbClr val="B9DE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BC3ECA9F-C204-559F-0B50-9EE1C63AE448}"/>
                    </a:ext>
                  </a:extLst>
                </p:cNvPr>
                <p:cNvSpPr/>
                <p:nvPr/>
              </p:nvSpPr>
              <p:spPr>
                <a:xfrm>
                  <a:off x="5652120" y="3338738"/>
                  <a:ext cx="144016" cy="216024"/>
                </a:xfrm>
                <a:prstGeom prst="rect">
                  <a:avLst/>
                </a:prstGeom>
                <a:noFill/>
                <a:ln>
                  <a:solidFill>
                    <a:srgbClr val="B9DE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DE195CF8-17B8-4809-980F-0E4ECB8FA7E2}"/>
                    </a:ext>
                  </a:extLst>
                </p:cNvPr>
                <p:cNvSpPr/>
                <p:nvPr/>
              </p:nvSpPr>
              <p:spPr>
                <a:xfrm>
                  <a:off x="5371306" y="3320988"/>
                  <a:ext cx="144016" cy="21602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3F3CB5FB-D272-0BFD-BB84-C996E2996B9B}"/>
                    </a:ext>
                  </a:extLst>
                </p:cNvPr>
                <p:cNvSpPr/>
                <p:nvPr/>
              </p:nvSpPr>
              <p:spPr>
                <a:xfrm>
                  <a:off x="5369619" y="3935090"/>
                  <a:ext cx="144016" cy="21602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4DE84B1D-21F3-F7AE-9ED9-FA9DB4DD5A49}"/>
                    </a:ext>
                  </a:extLst>
                </p:cNvPr>
                <p:cNvSpPr/>
                <p:nvPr/>
              </p:nvSpPr>
              <p:spPr>
                <a:xfrm>
                  <a:off x="6876256" y="3827078"/>
                  <a:ext cx="144016" cy="21602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FD18A81A-CD8A-64A4-411E-CF4BF62E344D}"/>
                    </a:ext>
                  </a:extLst>
                </p:cNvPr>
                <p:cNvSpPr/>
                <p:nvPr/>
              </p:nvSpPr>
              <p:spPr>
                <a:xfrm>
                  <a:off x="5940152" y="3414049"/>
                  <a:ext cx="144016"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Rectangle 16">
                <a:extLst>
                  <a:ext uri="{FF2B5EF4-FFF2-40B4-BE49-F238E27FC236}">
                    <a16:creationId xmlns:a16="http://schemas.microsoft.com/office/drawing/2014/main" id="{F6CE50A0-188F-949E-4EDA-F5BBF13189F5}"/>
                  </a:ext>
                </a:extLst>
              </p:cNvPr>
              <p:cNvSpPr/>
              <p:nvPr/>
            </p:nvSpPr>
            <p:spPr>
              <a:xfrm>
                <a:off x="4961731" y="3862130"/>
                <a:ext cx="140323" cy="2052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D5A82ABB-62FC-78F5-A67B-25B6B2931E94}"/>
                  </a:ext>
                </a:extLst>
              </p:cNvPr>
              <p:cNvSpPr/>
              <p:nvPr/>
            </p:nvSpPr>
            <p:spPr>
              <a:xfrm>
                <a:off x="5232410" y="3242108"/>
                <a:ext cx="140323" cy="20520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38378642-842C-8F52-4C99-664D14A3D230}"/>
                  </a:ext>
                </a:extLst>
              </p:cNvPr>
              <p:cNvSpPr/>
              <p:nvPr/>
            </p:nvSpPr>
            <p:spPr>
              <a:xfrm>
                <a:off x="5423171" y="4095776"/>
                <a:ext cx="140323" cy="20520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7" name="Group 36">
              <a:extLst>
                <a:ext uri="{FF2B5EF4-FFF2-40B4-BE49-F238E27FC236}">
                  <a16:creationId xmlns:a16="http://schemas.microsoft.com/office/drawing/2014/main" id="{125C1309-934B-6219-3245-6ED95A39283A}"/>
                </a:ext>
              </a:extLst>
            </p:cNvPr>
            <p:cNvGrpSpPr/>
            <p:nvPr/>
          </p:nvGrpSpPr>
          <p:grpSpPr>
            <a:xfrm>
              <a:off x="6452520" y="5872628"/>
              <a:ext cx="2212137" cy="639218"/>
              <a:chOff x="5401709" y="5884417"/>
              <a:chExt cx="2212137" cy="639218"/>
            </a:xfrm>
          </p:grpSpPr>
          <p:sp>
            <p:nvSpPr>
              <p:cNvPr id="18" name="Rectangle 17">
                <a:extLst>
                  <a:ext uri="{FF2B5EF4-FFF2-40B4-BE49-F238E27FC236}">
                    <a16:creationId xmlns:a16="http://schemas.microsoft.com/office/drawing/2014/main" id="{661983EE-F10E-5261-7788-74EB7A688DC3}"/>
                  </a:ext>
                </a:extLst>
              </p:cNvPr>
              <p:cNvSpPr/>
              <p:nvPr/>
            </p:nvSpPr>
            <p:spPr>
              <a:xfrm>
                <a:off x="5401709" y="5951671"/>
                <a:ext cx="182755" cy="178827"/>
              </a:xfrm>
              <a:prstGeom prst="rect">
                <a:avLst/>
              </a:prstGeom>
              <a:noFill/>
              <a:ln>
                <a:solidFill>
                  <a:srgbClr val="B9DE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502E4D48-AF77-4118-1A93-EA20BFCD8D1C}"/>
                  </a:ext>
                </a:extLst>
              </p:cNvPr>
              <p:cNvSpPr txBox="1"/>
              <p:nvPr/>
            </p:nvSpPr>
            <p:spPr>
              <a:xfrm>
                <a:off x="5643274" y="5887113"/>
                <a:ext cx="622788" cy="276999"/>
              </a:xfrm>
              <a:prstGeom prst="rect">
                <a:avLst/>
              </a:prstGeom>
              <a:noFill/>
            </p:spPr>
            <p:txBody>
              <a:bodyPr wrap="square" rtlCol="0">
                <a:spAutoFit/>
              </a:bodyPr>
              <a:lstStyle/>
              <a:p>
                <a:r>
                  <a:rPr lang="en-SG" sz="1200" b="1" dirty="0"/>
                  <a:t>Day - 0</a:t>
                </a:r>
              </a:p>
            </p:txBody>
          </p:sp>
          <p:sp>
            <p:nvSpPr>
              <p:cNvPr id="22" name="Rectangle 21">
                <a:extLst>
                  <a:ext uri="{FF2B5EF4-FFF2-40B4-BE49-F238E27FC236}">
                    <a16:creationId xmlns:a16="http://schemas.microsoft.com/office/drawing/2014/main" id="{870DF827-CF81-191E-C1D8-23913B1DFDCF}"/>
                  </a:ext>
                </a:extLst>
              </p:cNvPr>
              <p:cNvSpPr/>
              <p:nvPr/>
            </p:nvSpPr>
            <p:spPr>
              <a:xfrm>
                <a:off x="6353408" y="5948975"/>
                <a:ext cx="182755" cy="1788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17F2275B-B4DE-6FF4-2C2A-238FFBB9D09D}"/>
                  </a:ext>
                </a:extLst>
              </p:cNvPr>
              <p:cNvSpPr txBox="1"/>
              <p:nvPr/>
            </p:nvSpPr>
            <p:spPr>
              <a:xfrm>
                <a:off x="6594974" y="5884417"/>
                <a:ext cx="622788" cy="276999"/>
              </a:xfrm>
              <a:prstGeom prst="rect">
                <a:avLst/>
              </a:prstGeom>
              <a:noFill/>
            </p:spPr>
            <p:txBody>
              <a:bodyPr wrap="square" rtlCol="0">
                <a:spAutoFit/>
              </a:bodyPr>
              <a:lstStyle/>
              <a:p>
                <a:r>
                  <a:rPr lang="en-SG" sz="1200" b="1" dirty="0"/>
                  <a:t>Day - 1</a:t>
                </a:r>
              </a:p>
            </p:txBody>
          </p:sp>
          <p:grpSp>
            <p:nvGrpSpPr>
              <p:cNvPr id="32" name="Group 31">
                <a:extLst>
                  <a:ext uri="{FF2B5EF4-FFF2-40B4-BE49-F238E27FC236}">
                    <a16:creationId xmlns:a16="http://schemas.microsoft.com/office/drawing/2014/main" id="{C9F90E9C-CF1B-C9BE-5E19-A82C08780C6C}"/>
                  </a:ext>
                </a:extLst>
              </p:cNvPr>
              <p:cNvGrpSpPr/>
              <p:nvPr/>
            </p:nvGrpSpPr>
            <p:grpSpPr>
              <a:xfrm>
                <a:off x="5418709" y="6246636"/>
                <a:ext cx="2195137" cy="276999"/>
                <a:chOff x="323528" y="3556922"/>
                <a:chExt cx="2284255" cy="276999"/>
              </a:xfrm>
            </p:grpSpPr>
            <p:sp>
              <p:nvSpPr>
                <p:cNvPr id="26" name="Rectangle 25">
                  <a:extLst>
                    <a:ext uri="{FF2B5EF4-FFF2-40B4-BE49-F238E27FC236}">
                      <a16:creationId xmlns:a16="http://schemas.microsoft.com/office/drawing/2014/main" id="{E16A8691-381A-C10A-966C-6591C56A8F19}"/>
                    </a:ext>
                  </a:extLst>
                </p:cNvPr>
                <p:cNvSpPr/>
                <p:nvPr/>
              </p:nvSpPr>
              <p:spPr>
                <a:xfrm>
                  <a:off x="323528" y="3621480"/>
                  <a:ext cx="190175" cy="178827"/>
                </a:xfrm>
                <a:prstGeom prst="rect">
                  <a:avLst/>
                </a:prstGeom>
                <a:noFill/>
                <a:ln>
                  <a:solidFill>
                    <a:srgbClr val="FFA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271B111C-A260-17C2-C561-B01D4AEA55D9}"/>
                    </a:ext>
                  </a:extLst>
                </p:cNvPr>
                <p:cNvSpPr txBox="1"/>
                <p:nvPr/>
              </p:nvSpPr>
              <p:spPr>
                <a:xfrm>
                  <a:off x="574901" y="3556922"/>
                  <a:ext cx="648072" cy="276999"/>
                </a:xfrm>
                <a:prstGeom prst="rect">
                  <a:avLst/>
                </a:prstGeom>
                <a:noFill/>
              </p:spPr>
              <p:txBody>
                <a:bodyPr wrap="square" rtlCol="0">
                  <a:spAutoFit/>
                </a:bodyPr>
                <a:lstStyle/>
                <a:p>
                  <a:r>
                    <a:rPr lang="en-SG" sz="1200" b="1" dirty="0"/>
                    <a:t>Day - 2</a:t>
                  </a:r>
                </a:p>
              </p:txBody>
            </p:sp>
            <p:sp>
              <p:nvSpPr>
                <p:cNvPr id="28" name="Rectangle 27">
                  <a:extLst>
                    <a:ext uri="{FF2B5EF4-FFF2-40B4-BE49-F238E27FC236}">
                      <a16:creationId xmlns:a16="http://schemas.microsoft.com/office/drawing/2014/main" id="{19035FB5-C8F3-AC96-7D3D-A07FF440592B}"/>
                    </a:ext>
                  </a:extLst>
                </p:cNvPr>
                <p:cNvSpPr/>
                <p:nvPr/>
              </p:nvSpPr>
              <p:spPr>
                <a:xfrm>
                  <a:off x="1313865" y="3618784"/>
                  <a:ext cx="190175" cy="17882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2DDE9010-7EC8-089B-3FC1-CF7A91AC13B7}"/>
                    </a:ext>
                  </a:extLst>
                </p:cNvPr>
                <p:cNvSpPr txBox="1"/>
                <p:nvPr/>
              </p:nvSpPr>
              <p:spPr>
                <a:xfrm>
                  <a:off x="1565237" y="3556922"/>
                  <a:ext cx="1042546" cy="276999"/>
                </a:xfrm>
                <a:prstGeom prst="rect">
                  <a:avLst/>
                </a:prstGeom>
                <a:noFill/>
              </p:spPr>
              <p:txBody>
                <a:bodyPr wrap="square" rtlCol="0">
                  <a:spAutoFit/>
                </a:bodyPr>
                <a:lstStyle/>
                <a:p>
                  <a:r>
                    <a:rPr lang="en-SG" sz="1200" b="1" dirty="0"/>
                    <a:t>Abv Day 2</a:t>
                  </a:r>
                </a:p>
              </p:txBody>
            </p:sp>
          </p:grpSp>
        </p:grpSp>
        <p:sp>
          <p:nvSpPr>
            <p:cNvPr id="35" name="TextBox 34">
              <a:extLst>
                <a:ext uri="{FF2B5EF4-FFF2-40B4-BE49-F238E27FC236}">
                  <a16:creationId xmlns:a16="http://schemas.microsoft.com/office/drawing/2014/main" id="{749B150D-DB3B-B129-2A0C-230090BD1076}"/>
                </a:ext>
              </a:extLst>
            </p:cNvPr>
            <p:cNvSpPr txBox="1"/>
            <p:nvPr/>
          </p:nvSpPr>
          <p:spPr>
            <a:xfrm>
              <a:off x="95717" y="3276938"/>
              <a:ext cx="5812443" cy="3139321"/>
            </a:xfrm>
            <a:prstGeom prst="rect">
              <a:avLst/>
            </a:prstGeom>
            <a:solidFill>
              <a:srgbClr val="B9DE14"/>
            </a:solidFill>
          </p:spPr>
          <p:txBody>
            <a:bodyPr wrap="square" rtlCol="0">
              <a:spAutoFit/>
            </a:bodyPr>
            <a:lstStyle/>
            <a:p>
              <a:r>
                <a:rPr lang="en-SG" b="1" u="sng" dirty="0"/>
                <a:t>Solution: </a:t>
              </a:r>
              <a:r>
                <a:rPr lang="en-SG" b="1" dirty="0"/>
                <a:t> </a:t>
              </a:r>
            </a:p>
            <a:p>
              <a:r>
                <a:rPr lang="en-SG" b="1" dirty="0"/>
                <a:t>A computer vision application that informs how long a fish had been out from the sea using the image of the  fish.</a:t>
              </a:r>
              <a:endParaRPr lang="en-SG" b="1" kern="0" dirty="0"/>
            </a:p>
            <a:p>
              <a:r>
                <a:rPr lang="en-SG" b="1" dirty="0"/>
                <a:t>Potential Deployment/Use Cases</a:t>
              </a:r>
            </a:p>
            <a:p>
              <a:pPr marL="285750" indent="-285750" latinLnBrk="0">
                <a:buFont typeface="Wingdings" panose="05000000000000000000" pitchFamily="2" charset="2"/>
                <a:buChar char="Ø"/>
              </a:pPr>
              <a:r>
                <a:rPr lang="en-SG" b="1" dirty="0"/>
                <a:t>Model could be hosted as an app on Mobile devices</a:t>
              </a:r>
            </a:p>
            <a:p>
              <a:pPr marL="285750" indent="-285750" latinLnBrk="0">
                <a:buFont typeface="Wingdings" panose="05000000000000000000" pitchFamily="2" charset="2"/>
                <a:buChar char="Ø"/>
              </a:pPr>
              <a:r>
                <a:rPr lang="en-SG" b="1" dirty="0"/>
                <a:t>Model could be deployed in supermarkets, wet market and live auctions on a display like device </a:t>
              </a:r>
            </a:p>
            <a:p>
              <a:endParaRPr lang="en-SG" b="1" dirty="0"/>
            </a:p>
            <a:p>
              <a:r>
                <a:rPr lang="en-SG" b="1" dirty="0"/>
                <a:t>Successes Factors: </a:t>
              </a:r>
            </a:p>
            <a:p>
              <a:r>
                <a:rPr lang="en-SG" b="1" dirty="0"/>
                <a:t>Model should work in real world environment with an </a:t>
              </a:r>
            </a:p>
            <a:p>
              <a:r>
                <a:rPr lang="en-SG" b="1" dirty="0"/>
                <a:t>MAP of &gt; = 85%</a:t>
              </a:r>
            </a:p>
          </p:txBody>
        </p:sp>
      </p:grpSp>
    </p:spTree>
    <p:extLst>
      <p:ext uri="{BB962C8B-B14F-4D97-AF65-F5344CB8AC3E}">
        <p14:creationId xmlns:p14="http://schemas.microsoft.com/office/powerpoint/2010/main" val="184019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Diagram 30">
            <a:extLst>
              <a:ext uri="{FF2B5EF4-FFF2-40B4-BE49-F238E27FC236}">
                <a16:creationId xmlns:a16="http://schemas.microsoft.com/office/drawing/2014/main" id="{0FC622C6-D244-9FDE-CEE3-BA4D7F880704}"/>
              </a:ext>
            </a:extLst>
          </p:cNvPr>
          <p:cNvGraphicFramePr/>
          <p:nvPr>
            <p:extLst>
              <p:ext uri="{D42A27DB-BD31-4B8C-83A1-F6EECF244321}">
                <p14:modId xmlns:p14="http://schemas.microsoft.com/office/powerpoint/2010/main" val="2523808121"/>
              </p:ext>
            </p:extLst>
          </p:nvPr>
        </p:nvGraphicFramePr>
        <p:xfrm>
          <a:off x="61643" y="2492644"/>
          <a:ext cx="9117766" cy="3336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B3B79484-5F5F-E4ED-456E-52685D7734FD}"/>
              </a:ext>
            </a:extLst>
          </p:cNvPr>
          <p:cNvSpPr>
            <a:spLocks noGrp="1"/>
          </p:cNvSpPr>
          <p:nvPr>
            <p:ph type="title"/>
          </p:nvPr>
        </p:nvSpPr>
        <p:spPr/>
        <p:txBody>
          <a:bodyPr/>
          <a:lstStyle/>
          <a:p>
            <a:r>
              <a:rPr lang="en-SG" dirty="0"/>
              <a:t>Approach</a:t>
            </a:r>
          </a:p>
        </p:txBody>
      </p:sp>
      <p:grpSp>
        <p:nvGrpSpPr>
          <p:cNvPr id="28" name="Group 27">
            <a:extLst>
              <a:ext uri="{FF2B5EF4-FFF2-40B4-BE49-F238E27FC236}">
                <a16:creationId xmlns:a16="http://schemas.microsoft.com/office/drawing/2014/main" id="{2FA0AA12-7EA8-704C-ED65-0C1477AAA512}"/>
              </a:ext>
            </a:extLst>
          </p:cNvPr>
          <p:cNvGrpSpPr/>
          <p:nvPr/>
        </p:nvGrpSpPr>
        <p:grpSpPr>
          <a:xfrm>
            <a:off x="43253" y="1228686"/>
            <a:ext cx="2943778" cy="2159491"/>
            <a:chOff x="-101756" y="3188540"/>
            <a:chExt cx="2706003" cy="2318195"/>
          </a:xfrm>
        </p:grpSpPr>
        <p:pic>
          <p:nvPicPr>
            <p:cNvPr id="12" name="Picture 11">
              <a:extLst>
                <a:ext uri="{FF2B5EF4-FFF2-40B4-BE49-F238E27FC236}">
                  <a16:creationId xmlns:a16="http://schemas.microsoft.com/office/drawing/2014/main" id="{E537BFDE-8AEF-3900-5198-6614EAB312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0416" y="3370711"/>
              <a:ext cx="923831" cy="692873"/>
            </a:xfrm>
            <a:prstGeom prst="rect">
              <a:avLst/>
            </a:prstGeom>
          </p:spPr>
        </p:pic>
        <p:grpSp>
          <p:nvGrpSpPr>
            <p:cNvPr id="23" name="Group 22">
              <a:extLst>
                <a:ext uri="{FF2B5EF4-FFF2-40B4-BE49-F238E27FC236}">
                  <a16:creationId xmlns:a16="http://schemas.microsoft.com/office/drawing/2014/main" id="{81BB439F-AFDE-D237-912A-C750892ABDFD}"/>
                </a:ext>
              </a:extLst>
            </p:cNvPr>
            <p:cNvGrpSpPr/>
            <p:nvPr/>
          </p:nvGrpSpPr>
          <p:grpSpPr>
            <a:xfrm>
              <a:off x="106885" y="4144104"/>
              <a:ext cx="2376264" cy="1362631"/>
              <a:chOff x="-252536" y="105101"/>
              <a:chExt cx="9144000" cy="6889052"/>
            </a:xfrm>
          </p:grpSpPr>
          <p:pic>
            <p:nvPicPr>
              <p:cNvPr id="14" name="Picture 13">
                <a:extLst>
                  <a:ext uri="{FF2B5EF4-FFF2-40B4-BE49-F238E27FC236}">
                    <a16:creationId xmlns:a16="http://schemas.microsoft.com/office/drawing/2014/main" id="{F11A5D8E-80CD-72C5-EE38-6271C3C56F6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2536" y="136153"/>
                <a:ext cx="9144000" cy="6858000"/>
              </a:xfrm>
              <a:prstGeom prst="rect">
                <a:avLst/>
              </a:prstGeom>
            </p:spPr>
          </p:pic>
          <p:sp>
            <p:nvSpPr>
              <p:cNvPr id="15" name="Arrow: Right 14">
                <a:extLst>
                  <a:ext uri="{FF2B5EF4-FFF2-40B4-BE49-F238E27FC236}">
                    <a16:creationId xmlns:a16="http://schemas.microsoft.com/office/drawing/2014/main" id="{E7C70875-D9E9-A2B4-DBC5-F5DAEFCC35ED}"/>
                  </a:ext>
                </a:extLst>
              </p:cNvPr>
              <p:cNvSpPr/>
              <p:nvPr/>
            </p:nvSpPr>
            <p:spPr>
              <a:xfrm rot="19385400">
                <a:off x="1360772" y="3294686"/>
                <a:ext cx="1497551" cy="464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Arrow: Right 15">
                <a:extLst>
                  <a:ext uri="{FF2B5EF4-FFF2-40B4-BE49-F238E27FC236}">
                    <a16:creationId xmlns:a16="http://schemas.microsoft.com/office/drawing/2014/main" id="{5C2A65A3-C502-8529-386A-62F41DFD3C90}"/>
                  </a:ext>
                </a:extLst>
              </p:cNvPr>
              <p:cNvSpPr/>
              <p:nvPr/>
            </p:nvSpPr>
            <p:spPr>
              <a:xfrm rot="15667480">
                <a:off x="2800960" y="3972451"/>
                <a:ext cx="1497551" cy="464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Arrow: Right 16">
                <a:extLst>
                  <a:ext uri="{FF2B5EF4-FFF2-40B4-BE49-F238E27FC236}">
                    <a16:creationId xmlns:a16="http://schemas.microsoft.com/office/drawing/2014/main" id="{DBF1B9B2-1D1A-C7CF-B94A-ECDA95ADC829}"/>
                  </a:ext>
                </a:extLst>
              </p:cNvPr>
              <p:cNvSpPr/>
              <p:nvPr/>
            </p:nvSpPr>
            <p:spPr>
              <a:xfrm rot="242027">
                <a:off x="693771" y="2396473"/>
                <a:ext cx="1497551" cy="464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Right 17">
                <a:extLst>
                  <a:ext uri="{FF2B5EF4-FFF2-40B4-BE49-F238E27FC236}">
                    <a16:creationId xmlns:a16="http://schemas.microsoft.com/office/drawing/2014/main" id="{FC6AECC0-45BB-8E02-7873-B570BED177D6}"/>
                  </a:ext>
                </a:extLst>
              </p:cNvPr>
              <p:cNvSpPr/>
              <p:nvPr/>
            </p:nvSpPr>
            <p:spPr>
              <a:xfrm rot="3035118">
                <a:off x="1957739" y="1294191"/>
                <a:ext cx="1497551" cy="464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Arrow: Right 18">
                <a:extLst>
                  <a:ext uri="{FF2B5EF4-FFF2-40B4-BE49-F238E27FC236}">
                    <a16:creationId xmlns:a16="http://schemas.microsoft.com/office/drawing/2014/main" id="{13DD2DAB-92F7-AA91-A66B-A865F0841CF3}"/>
                  </a:ext>
                </a:extLst>
              </p:cNvPr>
              <p:cNvSpPr/>
              <p:nvPr/>
            </p:nvSpPr>
            <p:spPr>
              <a:xfrm rot="13420540">
                <a:off x="4298974" y="3129656"/>
                <a:ext cx="1497551" cy="464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A5B3691-6B78-1380-96F8-DA8437F8B032}"/>
                  </a:ext>
                </a:extLst>
              </p:cNvPr>
              <p:cNvSpPr/>
              <p:nvPr/>
            </p:nvSpPr>
            <p:spPr>
              <a:xfrm rot="5400000">
                <a:off x="3440953" y="621696"/>
                <a:ext cx="1497551" cy="464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Right 20">
                <a:extLst>
                  <a:ext uri="{FF2B5EF4-FFF2-40B4-BE49-F238E27FC236}">
                    <a16:creationId xmlns:a16="http://schemas.microsoft.com/office/drawing/2014/main" id="{222DB226-587F-6119-4F60-8C9AB5AADDEF}"/>
                  </a:ext>
                </a:extLst>
              </p:cNvPr>
              <p:cNvSpPr/>
              <p:nvPr/>
            </p:nvSpPr>
            <p:spPr>
              <a:xfrm rot="10410215">
                <a:off x="5573270" y="1796785"/>
                <a:ext cx="1497551" cy="464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F7D1C189-EFDC-4832-620A-785654C0AEC1}"/>
                  </a:ext>
                </a:extLst>
              </p:cNvPr>
              <p:cNvSpPr/>
              <p:nvPr/>
            </p:nvSpPr>
            <p:spPr>
              <a:xfrm rot="8550635">
                <a:off x="4542382" y="1029098"/>
                <a:ext cx="1497551" cy="464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0" name="Picture 9">
              <a:extLst>
                <a:ext uri="{FF2B5EF4-FFF2-40B4-BE49-F238E27FC236}">
                  <a16:creationId xmlns:a16="http://schemas.microsoft.com/office/drawing/2014/main" id="{23E8DFE8-CCA7-182A-91DE-6781C65830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840154" y="3298877"/>
              <a:ext cx="882697" cy="662023"/>
            </a:xfrm>
            <a:prstGeom prst="rect">
              <a:avLst/>
            </a:prstGeom>
          </p:spPr>
        </p:pic>
        <p:pic>
          <p:nvPicPr>
            <p:cNvPr id="25" name="Picture 24">
              <a:extLst>
                <a:ext uri="{FF2B5EF4-FFF2-40B4-BE49-F238E27FC236}">
                  <a16:creationId xmlns:a16="http://schemas.microsoft.com/office/drawing/2014/main" id="{6FF20CB7-9CB8-8035-FF8F-363726943CC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72" t="17082" r="18180" b="23712"/>
            <a:stretch/>
          </p:blipFill>
          <p:spPr>
            <a:xfrm>
              <a:off x="-101756" y="3240867"/>
              <a:ext cx="984345" cy="814750"/>
            </a:xfrm>
            <a:prstGeom prst="rect">
              <a:avLst/>
            </a:prstGeom>
          </p:spPr>
        </p:pic>
      </p:grpSp>
      <p:pic>
        <p:nvPicPr>
          <p:cNvPr id="2050" name="Picture 2">
            <a:extLst>
              <a:ext uri="{FF2B5EF4-FFF2-40B4-BE49-F238E27FC236}">
                <a16:creationId xmlns:a16="http://schemas.microsoft.com/office/drawing/2014/main" id="{AE3FF22C-2F4D-047F-E46F-D8B1439A0D3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176" b="60128"/>
          <a:stretch/>
        </p:blipFill>
        <p:spPr bwMode="auto">
          <a:xfrm>
            <a:off x="1630301" y="5104345"/>
            <a:ext cx="1610316" cy="2912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E6ABF88-AFC3-1A82-4491-02F62A67188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32049" y="2665209"/>
            <a:ext cx="780309" cy="7803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8C364E7-93FE-8B70-00F5-92B64E83357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36707" y="4724272"/>
            <a:ext cx="1882016" cy="9410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F794D30-B6C4-456B-17C9-C654D9D2FFC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87794" y="2619447"/>
            <a:ext cx="1627790" cy="952653"/>
          </a:xfrm>
          <a:prstGeom prst="rect">
            <a:avLst/>
          </a:prstGeom>
          <a:noFill/>
          <a:extLst>
            <a:ext uri="{909E8E84-426E-40DD-AFC4-6F175D3DCCD1}">
              <a14:hiddenFill xmlns:a14="http://schemas.microsoft.com/office/drawing/2010/main">
                <a:solidFill>
                  <a:srgbClr val="FFFFFF"/>
                </a:solidFill>
              </a14:hiddenFill>
            </a:ext>
          </a:extLst>
        </p:spPr>
      </p:pic>
      <p:sp>
        <p:nvSpPr>
          <p:cNvPr id="34" name="Speech Bubble: Oval 33">
            <a:extLst>
              <a:ext uri="{FF2B5EF4-FFF2-40B4-BE49-F238E27FC236}">
                <a16:creationId xmlns:a16="http://schemas.microsoft.com/office/drawing/2014/main" id="{555A10D5-D430-9BB0-366A-796A3B4D108C}"/>
              </a:ext>
            </a:extLst>
          </p:cNvPr>
          <p:cNvSpPr/>
          <p:nvPr/>
        </p:nvSpPr>
        <p:spPr>
          <a:xfrm>
            <a:off x="3240617" y="1023989"/>
            <a:ext cx="5356370" cy="1220672"/>
          </a:xfrm>
          <a:prstGeom prst="wedgeEllipseCallout">
            <a:avLst>
              <a:gd name="adj1" fmla="val -53873"/>
              <a:gd name="adj2" fmla="val 3072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i="1" dirty="0">
                <a:solidFill>
                  <a:srgbClr val="5E6E2C"/>
                </a:solidFill>
              </a:rPr>
              <a:t>48 photos captured daily from day 0 – 7</a:t>
            </a:r>
          </a:p>
          <a:p>
            <a:pPr marL="285750" indent="-285750" latinLnBrk="0">
              <a:buFont typeface="Arial" panose="020B0604020202020204" pitchFamily="34" charset="0"/>
              <a:buChar char="•"/>
            </a:pPr>
            <a:r>
              <a:rPr lang="en-SG" sz="1600" i="1" dirty="0">
                <a:solidFill>
                  <a:srgbClr val="5E6E2C"/>
                </a:solidFill>
              </a:rPr>
              <a:t>Fish was kept in Styrofoam box and topped-up with fresh ice daily to replicate wet-market conditions </a:t>
            </a:r>
          </a:p>
        </p:txBody>
      </p:sp>
      <p:sp>
        <p:nvSpPr>
          <p:cNvPr id="35" name="Speech Bubble: Oval 34">
            <a:extLst>
              <a:ext uri="{FF2B5EF4-FFF2-40B4-BE49-F238E27FC236}">
                <a16:creationId xmlns:a16="http://schemas.microsoft.com/office/drawing/2014/main" id="{2F877A98-0373-F57F-311F-6E3C6977C6CE}"/>
              </a:ext>
            </a:extLst>
          </p:cNvPr>
          <p:cNvSpPr/>
          <p:nvPr/>
        </p:nvSpPr>
        <p:spPr>
          <a:xfrm>
            <a:off x="-658" y="5620603"/>
            <a:ext cx="6588452" cy="1150443"/>
          </a:xfrm>
          <a:prstGeom prst="wedgeEllipseCallout">
            <a:avLst>
              <a:gd name="adj1" fmla="val -21396"/>
              <a:gd name="adj2" fmla="val -64736"/>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i="1" dirty="0">
                <a:solidFill>
                  <a:srgbClr val="5E6E2C"/>
                </a:solidFill>
              </a:rPr>
              <a:t>Augmentation was only applied to day 0-3</a:t>
            </a:r>
          </a:p>
          <a:p>
            <a:pPr marL="285750" indent="-285750" latinLnBrk="0">
              <a:buFont typeface="Arial" panose="020B0604020202020204" pitchFamily="34" charset="0"/>
              <a:buChar char="•"/>
            </a:pPr>
            <a:r>
              <a:rPr lang="en-SG" sz="1600" i="1" dirty="0">
                <a:solidFill>
                  <a:srgbClr val="5E6E2C"/>
                </a:solidFill>
              </a:rPr>
              <a:t>Only flip and rotation was applied so as not to alter the colour or dimensions of the actual image </a:t>
            </a:r>
          </a:p>
          <a:p>
            <a:pPr marL="285750" indent="-285750">
              <a:buFont typeface="Arial" panose="020B0604020202020204" pitchFamily="34" charset="0"/>
              <a:buChar char="•"/>
            </a:pPr>
            <a:r>
              <a:rPr lang="en-SG" sz="1600" i="1" dirty="0">
                <a:solidFill>
                  <a:srgbClr val="5E6E2C"/>
                </a:solidFill>
              </a:rPr>
              <a:t>621 images  after augmentations </a:t>
            </a:r>
          </a:p>
        </p:txBody>
      </p:sp>
      <p:sp>
        <p:nvSpPr>
          <p:cNvPr id="36" name="Speech Bubble: Oval 35">
            <a:extLst>
              <a:ext uri="{FF2B5EF4-FFF2-40B4-BE49-F238E27FC236}">
                <a16:creationId xmlns:a16="http://schemas.microsoft.com/office/drawing/2014/main" id="{1FA415DE-826F-EC85-85E9-7F5568AEEA69}"/>
              </a:ext>
            </a:extLst>
          </p:cNvPr>
          <p:cNvSpPr/>
          <p:nvPr/>
        </p:nvSpPr>
        <p:spPr>
          <a:xfrm>
            <a:off x="4660084" y="2429753"/>
            <a:ext cx="2435262" cy="730540"/>
          </a:xfrm>
          <a:prstGeom prst="wedgeEllipseCallout">
            <a:avLst>
              <a:gd name="adj1" fmla="val -53873"/>
              <a:gd name="adj2" fmla="val 53483"/>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i="1" dirty="0">
                <a:solidFill>
                  <a:srgbClr val="5E6E2C"/>
                </a:solidFill>
              </a:rPr>
              <a:t>Day 0.…Day 3</a:t>
            </a:r>
          </a:p>
          <a:p>
            <a:pPr marL="285750" indent="-285750">
              <a:buFont typeface="Arial" panose="020B0604020202020204" pitchFamily="34" charset="0"/>
              <a:buChar char="•"/>
            </a:pPr>
            <a:r>
              <a:rPr lang="en-SG" sz="1600" i="1" dirty="0">
                <a:solidFill>
                  <a:srgbClr val="5E6E2C"/>
                </a:solidFill>
              </a:rPr>
              <a:t>Abv Day 3</a:t>
            </a:r>
          </a:p>
        </p:txBody>
      </p:sp>
    </p:spTree>
    <p:extLst>
      <p:ext uri="{BB962C8B-B14F-4D97-AF65-F5344CB8AC3E}">
        <p14:creationId xmlns:p14="http://schemas.microsoft.com/office/powerpoint/2010/main" val="3485099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1E46-A156-B92E-F760-6E97664007FF}"/>
              </a:ext>
            </a:extLst>
          </p:cNvPr>
          <p:cNvSpPr>
            <a:spLocks noGrp="1"/>
          </p:cNvSpPr>
          <p:nvPr>
            <p:ph type="title"/>
          </p:nvPr>
        </p:nvSpPr>
        <p:spPr/>
        <p:txBody>
          <a:bodyPr/>
          <a:lstStyle/>
          <a:p>
            <a:r>
              <a:rPr lang="en-SG" dirty="0"/>
              <a:t>Gauging freshness from the Eyes of the Fish </a:t>
            </a:r>
          </a:p>
        </p:txBody>
      </p:sp>
      <p:sp>
        <p:nvSpPr>
          <p:cNvPr id="3" name="Content Placeholder 2">
            <a:extLst>
              <a:ext uri="{FF2B5EF4-FFF2-40B4-BE49-F238E27FC236}">
                <a16:creationId xmlns:a16="http://schemas.microsoft.com/office/drawing/2014/main" id="{4A8668DA-9487-4426-729E-3040F85C2ADA}"/>
              </a:ext>
            </a:extLst>
          </p:cNvPr>
          <p:cNvSpPr>
            <a:spLocks noGrp="1"/>
          </p:cNvSpPr>
          <p:nvPr>
            <p:ph idx="1"/>
          </p:nvPr>
        </p:nvSpPr>
        <p:spPr>
          <a:xfrm>
            <a:off x="2051720" y="4032081"/>
            <a:ext cx="4752528" cy="369332"/>
          </a:xfrm>
          <a:ln>
            <a:solidFill>
              <a:srgbClr val="B9DE14"/>
            </a:solidFill>
          </a:ln>
        </p:spPr>
        <p:txBody>
          <a:bodyPr/>
          <a:lstStyle/>
          <a:p>
            <a:pPr latinLnBrk="0"/>
            <a:r>
              <a:rPr lang="en-SG" dirty="0"/>
              <a:t>From Day 0-7, guess how old the fish are from its eyes. </a:t>
            </a:r>
          </a:p>
        </p:txBody>
      </p:sp>
      <p:grpSp>
        <p:nvGrpSpPr>
          <p:cNvPr id="23" name="Group 22">
            <a:extLst>
              <a:ext uri="{FF2B5EF4-FFF2-40B4-BE49-F238E27FC236}">
                <a16:creationId xmlns:a16="http://schemas.microsoft.com/office/drawing/2014/main" id="{55A50978-197C-493A-011E-FD95DE50EC28}"/>
              </a:ext>
            </a:extLst>
          </p:cNvPr>
          <p:cNvGrpSpPr/>
          <p:nvPr/>
        </p:nvGrpSpPr>
        <p:grpSpPr>
          <a:xfrm>
            <a:off x="1741771" y="2276872"/>
            <a:ext cx="5589167" cy="1147308"/>
            <a:chOff x="1741771" y="2276872"/>
            <a:chExt cx="5589167" cy="1147308"/>
          </a:xfrm>
        </p:grpSpPr>
        <p:pic>
          <p:nvPicPr>
            <p:cNvPr id="5" name="Picture 4">
              <a:extLst>
                <a:ext uri="{FF2B5EF4-FFF2-40B4-BE49-F238E27FC236}">
                  <a16:creationId xmlns:a16="http://schemas.microsoft.com/office/drawing/2014/main" id="{E3502A2B-B3F2-2E60-A7C5-B450717CC0AC}"/>
                </a:ext>
              </a:extLst>
            </p:cNvPr>
            <p:cNvPicPr>
              <a:picLocks noChangeAspect="1"/>
            </p:cNvPicPr>
            <p:nvPr/>
          </p:nvPicPr>
          <p:blipFill>
            <a:blip r:embed="rId3"/>
            <a:stretch>
              <a:fillRect/>
            </a:stretch>
          </p:blipFill>
          <p:spPr>
            <a:xfrm>
              <a:off x="3174198" y="2276872"/>
              <a:ext cx="1335050" cy="1147308"/>
            </a:xfrm>
            <a:prstGeom prst="rect">
              <a:avLst/>
            </a:prstGeom>
          </p:spPr>
        </p:pic>
        <p:pic>
          <p:nvPicPr>
            <p:cNvPr id="8" name="Picture 7">
              <a:extLst>
                <a:ext uri="{FF2B5EF4-FFF2-40B4-BE49-F238E27FC236}">
                  <a16:creationId xmlns:a16="http://schemas.microsoft.com/office/drawing/2014/main" id="{31927EE1-241D-7C8B-6120-15F08C0AE174}"/>
                </a:ext>
              </a:extLst>
            </p:cNvPr>
            <p:cNvPicPr>
              <a:picLocks noChangeAspect="1"/>
            </p:cNvPicPr>
            <p:nvPr/>
          </p:nvPicPr>
          <p:blipFill>
            <a:blip r:embed="rId4"/>
            <a:stretch>
              <a:fillRect/>
            </a:stretch>
          </p:blipFill>
          <p:spPr>
            <a:xfrm>
              <a:off x="6084168" y="2276872"/>
              <a:ext cx="1246770" cy="1124137"/>
            </a:xfrm>
            <a:prstGeom prst="rect">
              <a:avLst/>
            </a:prstGeom>
          </p:spPr>
        </p:pic>
        <p:pic>
          <p:nvPicPr>
            <p:cNvPr id="13" name="Picture 12">
              <a:extLst>
                <a:ext uri="{FF2B5EF4-FFF2-40B4-BE49-F238E27FC236}">
                  <a16:creationId xmlns:a16="http://schemas.microsoft.com/office/drawing/2014/main" id="{3E761784-38AD-6618-0C84-2E09A47C04D1}"/>
                </a:ext>
              </a:extLst>
            </p:cNvPr>
            <p:cNvPicPr>
              <a:picLocks noChangeAspect="1"/>
            </p:cNvPicPr>
            <p:nvPr/>
          </p:nvPicPr>
          <p:blipFill>
            <a:blip r:embed="rId5"/>
            <a:stretch>
              <a:fillRect/>
            </a:stretch>
          </p:blipFill>
          <p:spPr>
            <a:xfrm>
              <a:off x="1741771" y="2276873"/>
              <a:ext cx="1253845" cy="1124137"/>
            </a:xfrm>
            <a:prstGeom prst="rect">
              <a:avLst/>
            </a:prstGeom>
          </p:spPr>
        </p:pic>
        <p:pic>
          <p:nvPicPr>
            <p:cNvPr id="16" name="Picture 15">
              <a:extLst>
                <a:ext uri="{FF2B5EF4-FFF2-40B4-BE49-F238E27FC236}">
                  <a16:creationId xmlns:a16="http://schemas.microsoft.com/office/drawing/2014/main" id="{9B98AB31-EE62-805D-06F3-A83D71C0B559}"/>
                </a:ext>
              </a:extLst>
            </p:cNvPr>
            <p:cNvPicPr>
              <a:picLocks noChangeAspect="1"/>
            </p:cNvPicPr>
            <p:nvPr/>
          </p:nvPicPr>
          <p:blipFill>
            <a:blip r:embed="rId6"/>
            <a:stretch>
              <a:fillRect/>
            </a:stretch>
          </p:blipFill>
          <p:spPr>
            <a:xfrm>
              <a:off x="4687831" y="2276872"/>
              <a:ext cx="1246770" cy="1124137"/>
            </a:xfrm>
            <a:prstGeom prst="rect">
              <a:avLst/>
            </a:prstGeom>
          </p:spPr>
        </p:pic>
      </p:grpSp>
      <p:grpSp>
        <p:nvGrpSpPr>
          <p:cNvPr id="22" name="Group 21">
            <a:extLst>
              <a:ext uri="{FF2B5EF4-FFF2-40B4-BE49-F238E27FC236}">
                <a16:creationId xmlns:a16="http://schemas.microsoft.com/office/drawing/2014/main" id="{C3AFF55E-14A1-781F-A43F-1449FED87E16}"/>
              </a:ext>
            </a:extLst>
          </p:cNvPr>
          <p:cNvGrpSpPr/>
          <p:nvPr/>
        </p:nvGrpSpPr>
        <p:grpSpPr>
          <a:xfrm>
            <a:off x="2001981" y="3537101"/>
            <a:ext cx="5103552" cy="410667"/>
            <a:chOff x="2001981" y="3537101"/>
            <a:chExt cx="5103552" cy="410667"/>
          </a:xfrm>
        </p:grpSpPr>
        <p:sp>
          <p:nvSpPr>
            <p:cNvPr id="6" name="TextBox 5">
              <a:extLst>
                <a:ext uri="{FF2B5EF4-FFF2-40B4-BE49-F238E27FC236}">
                  <a16:creationId xmlns:a16="http://schemas.microsoft.com/office/drawing/2014/main" id="{DE4BFEB8-3AD6-382E-9B37-73952D529527}"/>
                </a:ext>
              </a:extLst>
            </p:cNvPr>
            <p:cNvSpPr txBox="1"/>
            <p:nvPr/>
          </p:nvSpPr>
          <p:spPr>
            <a:xfrm>
              <a:off x="3462080" y="3537101"/>
              <a:ext cx="759285" cy="369332"/>
            </a:xfrm>
            <a:prstGeom prst="rect">
              <a:avLst/>
            </a:prstGeom>
            <a:noFill/>
          </p:spPr>
          <p:txBody>
            <a:bodyPr wrap="square" rtlCol="0">
              <a:spAutoFit/>
            </a:bodyPr>
            <a:lstStyle/>
            <a:p>
              <a:r>
                <a:rPr lang="en-SG" b="1" dirty="0">
                  <a:solidFill>
                    <a:srgbClr val="5E6E2C"/>
                  </a:solidFill>
                </a:rPr>
                <a:t>Day 0</a:t>
              </a:r>
            </a:p>
          </p:txBody>
        </p:sp>
        <p:sp>
          <p:nvSpPr>
            <p:cNvPr id="9" name="TextBox 8">
              <a:extLst>
                <a:ext uri="{FF2B5EF4-FFF2-40B4-BE49-F238E27FC236}">
                  <a16:creationId xmlns:a16="http://schemas.microsoft.com/office/drawing/2014/main" id="{304C429B-F0A2-1198-1303-2CB71F01C6E6}"/>
                </a:ext>
              </a:extLst>
            </p:cNvPr>
            <p:cNvSpPr txBox="1"/>
            <p:nvPr/>
          </p:nvSpPr>
          <p:spPr>
            <a:xfrm>
              <a:off x="6346248" y="3550266"/>
              <a:ext cx="759285" cy="369332"/>
            </a:xfrm>
            <a:prstGeom prst="rect">
              <a:avLst/>
            </a:prstGeom>
            <a:noFill/>
          </p:spPr>
          <p:txBody>
            <a:bodyPr wrap="square" rtlCol="0">
              <a:spAutoFit/>
            </a:bodyPr>
            <a:lstStyle/>
            <a:p>
              <a:r>
                <a:rPr lang="en-SG" b="1" dirty="0">
                  <a:solidFill>
                    <a:srgbClr val="5E6E2C"/>
                  </a:solidFill>
                </a:rPr>
                <a:t>Day 1</a:t>
              </a:r>
            </a:p>
          </p:txBody>
        </p:sp>
        <p:sp>
          <p:nvSpPr>
            <p:cNvPr id="14" name="TextBox 13">
              <a:extLst>
                <a:ext uri="{FF2B5EF4-FFF2-40B4-BE49-F238E27FC236}">
                  <a16:creationId xmlns:a16="http://schemas.microsoft.com/office/drawing/2014/main" id="{F27F8D4B-8378-EEB1-5C86-F22DA363404E}"/>
                </a:ext>
              </a:extLst>
            </p:cNvPr>
            <p:cNvSpPr txBox="1"/>
            <p:nvPr/>
          </p:nvSpPr>
          <p:spPr>
            <a:xfrm>
              <a:off x="2001981" y="3550266"/>
              <a:ext cx="759285" cy="369332"/>
            </a:xfrm>
            <a:prstGeom prst="rect">
              <a:avLst/>
            </a:prstGeom>
            <a:noFill/>
          </p:spPr>
          <p:txBody>
            <a:bodyPr wrap="square" rtlCol="0">
              <a:spAutoFit/>
            </a:bodyPr>
            <a:lstStyle/>
            <a:p>
              <a:r>
                <a:rPr lang="en-SG" b="1" dirty="0">
                  <a:solidFill>
                    <a:srgbClr val="5E6E2C"/>
                  </a:solidFill>
                </a:rPr>
                <a:t>Day 1</a:t>
              </a:r>
            </a:p>
          </p:txBody>
        </p:sp>
        <p:sp>
          <p:nvSpPr>
            <p:cNvPr id="17" name="TextBox 16">
              <a:extLst>
                <a:ext uri="{FF2B5EF4-FFF2-40B4-BE49-F238E27FC236}">
                  <a16:creationId xmlns:a16="http://schemas.microsoft.com/office/drawing/2014/main" id="{53512933-29BF-B7BD-8523-A3AE03288C52}"/>
                </a:ext>
              </a:extLst>
            </p:cNvPr>
            <p:cNvSpPr txBox="1"/>
            <p:nvPr/>
          </p:nvSpPr>
          <p:spPr>
            <a:xfrm>
              <a:off x="4904164" y="3578436"/>
              <a:ext cx="759285" cy="369332"/>
            </a:xfrm>
            <a:prstGeom prst="rect">
              <a:avLst/>
            </a:prstGeom>
            <a:noFill/>
          </p:spPr>
          <p:txBody>
            <a:bodyPr wrap="square" rtlCol="0">
              <a:spAutoFit/>
            </a:bodyPr>
            <a:lstStyle/>
            <a:p>
              <a:r>
                <a:rPr lang="en-SG" b="1" dirty="0">
                  <a:solidFill>
                    <a:srgbClr val="5E6E2C"/>
                  </a:solidFill>
                </a:rPr>
                <a:t>Day 5</a:t>
              </a:r>
            </a:p>
          </p:txBody>
        </p:sp>
      </p:grpSp>
    </p:spTree>
    <p:extLst>
      <p:ext uri="{BB962C8B-B14F-4D97-AF65-F5344CB8AC3E}">
        <p14:creationId xmlns:p14="http://schemas.microsoft.com/office/powerpoint/2010/main" val="166784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21">
            <a:extLst>
              <a:ext uri="{FF2B5EF4-FFF2-40B4-BE49-F238E27FC236}">
                <a16:creationId xmlns:a16="http://schemas.microsoft.com/office/drawing/2014/main" id="{B26DCEE3-EF05-5B2F-4EF5-65A9C2E6FDA9}"/>
              </a:ext>
            </a:extLst>
          </p:cNvPr>
          <p:cNvSpPr/>
          <p:nvPr/>
        </p:nvSpPr>
        <p:spPr>
          <a:xfrm rot="5400000">
            <a:off x="-814923" y="3549486"/>
            <a:ext cx="4232763" cy="3131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1095467D-0EB7-8D4D-FAF7-2C8D1C0E9906}"/>
              </a:ext>
            </a:extLst>
          </p:cNvPr>
          <p:cNvSpPr>
            <a:spLocks noGrp="1"/>
          </p:cNvSpPr>
          <p:nvPr>
            <p:ph type="title"/>
          </p:nvPr>
        </p:nvSpPr>
        <p:spPr/>
        <p:txBody>
          <a:bodyPr/>
          <a:lstStyle/>
          <a:p>
            <a:r>
              <a:rPr lang="en-SG" dirty="0"/>
              <a:t>EDA – Fish Eyes </a:t>
            </a:r>
          </a:p>
        </p:txBody>
      </p:sp>
      <p:grpSp>
        <p:nvGrpSpPr>
          <p:cNvPr id="10" name="Group 9">
            <a:extLst>
              <a:ext uri="{FF2B5EF4-FFF2-40B4-BE49-F238E27FC236}">
                <a16:creationId xmlns:a16="http://schemas.microsoft.com/office/drawing/2014/main" id="{3A903115-8822-0E6F-6D77-407E5E240809}"/>
              </a:ext>
            </a:extLst>
          </p:cNvPr>
          <p:cNvGrpSpPr/>
          <p:nvPr/>
        </p:nvGrpSpPr>
        <p:grpSpPr>
          <a:xfrm>
            <a:off x="2699792" y="1268760"/>
            <a:ext cx="6106442" cy="4610834"/>
            <a:chOff x="1907704" y="1122422"/>
            <a:chExt cx="6970538" cy="5648624"/>
          </a:xfrm>
        </p:grpSpPr>
        <p:pic>
          <p:nvPicPr>
            <p:cNvPr id="3074" name="Picture 2">
              <a:extLst>
                <a:ext uri="{FF2B5EF4-FFF2-40B4-BE49-F238E27FC236}">
                  <a16:creationId xmlns:a16="http://schemas.microsoft.com/office/drawing/2014/main" id="{7105331D-23FA-6F46-4423-54AE7E7D2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122422"/>
              <a:ext cx="6970538" cy="56486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0EC4BFF-B057-3FA6-F4C7-CFF64A883EEB}"/>
                </a:ext>
              </a:extLst>
            </p:cNvPr>
            <p:cNvSpPr/>
            <p:nvPr/>
          </p:nvSpPr>
          <p:spPr>
            <a:xfrm>
              <a:off x="2915816" y="1880828"/>
              <a:ext cx="648072" cy="54006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72E3B45A-154F-A594-25A5-4BDA974F0B1C}"/>
                </a:ext>
              </a:extLst>
            </p:cNvPr>
            <p:cNvSpPr/>
            <p:nvPr/>
          </p:nvSpPr>
          <p:spPr>
            <a:xfrm>
              <a:off x="3563888" y="1160748"/>
              <a:ext cx="648072" cy="54006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6F89B4F7-F874-7514-BD0B-AF660689B44D}"/>
                </a:ext>
              </a:extLst>
            </p:cNvPr>
            <p:cNvSpPr/>
            <p:nvPr/>
          </p:nvSpPr>
          <p:spPr>
            <a:xfrm>
              <a:off x="6876256" y="1916832"/>
              <a:ext cx="648072" cy="54006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DC76C2FC-CE9A-94BD-2E26-73BA92E75ED7}"/>
                </a:ext>
              </a:extLst>
            </p:cNvPr>
            <p:cNvSpPr/>
            <p:nvPr/>
          </p:nvSpPr>
          <p:spPr>
            <a:xfrm>
              <a:off x="6876256" y="4725144"/>
              <a:ext cx="648072" cy="54006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2" name="TextBox 11">
            <a:extLst>
              <a:ext uri="{FF2B5EF4-FFF2-40B4-BE49-F238E27FC236}">
                <a16:creationId xmlns:a16="http://schemas.microsoft.com/office/drawing/2014/main" id="{D273AFE5-049C-58A9-4A6A-E4B0BF4732FC}"/>
              </a:ext>
            </a:extLst>
          </p:cNvPr>
          <p:cNvSpPr txBox="1"/>
          <p:nvPr/>
        </p:nvSpPr>
        <p:spPr>
          <a:xfrm>
            <a:off x="99996" y="1715845"/>
            <a:ext cx="2559255" cy="646331"/>
          </a:xfrm>
          <a:prstGeom prst="rect">
            <a:avLst/>
          </a:prstGeom>
          <a:solidFill>
            <a:schemeClr val="bg1"/>
          </a:solidFill>
        </p:spPr>
        <p:txBody>
          <a:bodyPr wrap="square" rtlCol="0">
            <a:spAutoFit/>
          </a:bodyPr>
          <a:lstStyle/>
          <a:p>
            <a:pPr latinLnBrk="0"/>
            <a:r>
              <a:rPr lang="en-SG" b="1" dirty="0">
                <a:solidFill>
                  <a:srgbClr val="5E6E2C"/>
                </a:solidFill>
              </a:rPr>
              <a:t>Bright and back eyes with golden perimeter</a:t>
            </a:r>
          </a:p>
        </p:txBody>
      </p:sp>
      <p:sp>
        <p:nvSpPr>
          <p:cNvPr id="13" name="TextBox 12">
            <a:extLst>
              <a:ext uri="{FF2B5EF4-FFF2-40B4-BE49-F238E27FC236}">
                <a16:creationId xmlns:a16="http://schemas.microsoft.com/office/drawing/2014/main" id="{1765E79D-444A-C5A6-A59E-239D71FD7517}"/>
              </a:ext>
            </a:extLst>
          </p:cNvPr>
          <p:cNvSpPr txBox="1"/>
          <p:nvPr/>
        </p:nvSpPr>
        <p:spPr>
          <a:xfrm>
            <a:off x="99996" y="3015774"/>
            <a:ext cx="2664296" cy="369332"/>
          </a:xfrm>
          <a:prstGeom prst="rect">
            <a:avLst/>
          </a:prstGeom>
          <a:solidFill>
            <a:schemeClr val="bg1"/>
          </a:solidFill>
        </p:spPr>
        <p:txBody>
          <a:bodyPr wrap="square" rtlCol="0">
            <a:spAutoFit/>
          </a:bodyPr>
          <a:lstStyle/>
          <a:p>
            <a:pPr latinLnBrk="0"/>
            <a:r>
              <a:rPr lang="en-SG" b="1" dirty="0">
                <a:solidFill>
                  <a:srgbClr val="5E6E2C"/>
                </a:solidFill>
              </a:rPr>
              <a:t>Eyes begin to fog </a:t>
            </a:r>
          </a:p>
        </p:txBody>
      </p:sp>
      <p:sp>
        <p:nvSpPr>
          <p:cNvPr id="14" name="TextBox 13">
            <a:extLst>
              <a:ext uri="{FF2B5EF4-FFF2-40B4-BE49-F238E27FC236}">
                <a16:creationId xmlns:a16="http://schemas.microsoft.com/office/drawing/2014/main" id="{B0B8B3E2-B9B3-F34B-AB22-DC1DF0EDE899}"/>
              </a:ext>
            </a:extLst>
          </p:cNvPr>
          <p:cNvSpPr txBox="1"/>
          <p:nvPr/>
        </p:nvSpPr>
        <p:spPr>
          <a:xfrm>
            <a:off x="99996" y="3945647"/>
            <a:ext cx="2664296" cy="369332"/>
          </a:xfrm>
          <a:prstGeom prst="rect">
            <a:avLst/>
          </a:prstGeom>
          <a:solidFill>
            <a:schemeClr val="bg1"/>
          </a:solidFill>
        </p:spPr>
        <p:txBody>
          <a:bodyPr wrap="square" rtlCol="0">
            <a:spAutoFit/>
          </a:bodyPr>
          <a:lstStyle/>
          <a:p>
            <a:pPr latinLnBrk="0"/>
            <a:r>
              <a:rPr lang="en-SG" b="1" dirty="0">
                <a:solidFill>
                  <a:srgbClr val="5E6E2C"/>
                </a:solidFill>
              </a:rPr>
              <a:t>Eyes turn white and dry</a:t>
            </a:r>
          </a:p>
        </p:txBody>
      </p:sp>
      <p:sp>
        <p:nvSpPr>
          <p:cNvPr id="15" name="TextBox 14">
            <a:extLst>
              <a:ext uri="{FF2B5EF4-FFF2-40B4-BE49-F238E27FC236}">
                <a16:creationId xmlns:a16="http://schemas.microsoft.com/office/drawing/2014/main" id="{71430D7D-0F73-1670-151F-CB58175E9367}"/>
              </a:ext>
            </a:extLst>
          </p:cNvPr>
          <p:cNvSpPr txBox="1"/>
          <p:nvPr/>
        </p:nvSpPr>
        <p:spPr>
          <a:xfrm>
            <a:off x="100783" y="4898965"/>
            <a:ext cx="2664296" cy="369332"/>
          </a:xfrm>
          <a:prstGeom prst="rect">
            <a:avLst/>
          </a:prstGeom>
          <a:solidFill>
            <a:schemeClr val="bg1"/>
          </a:solidFill>
        </p:spPr>
        <p:txBody>
          <a:bodyPr wrap="square" rtlCol="0">
            <a:spAutoFit/>
          </a:bodyPr>
          <a:lstStyle/>
          <a:p>
            <a:pPr latinLnBrk="0"/>
            <a:r>
              <a:rPr lang="en-SG" b="1" dirty="0">
                <a:solidFill>
                  <a:srgbClr val="5E6E2C"/>
                </a:solidFill>
              </a:rPr>
              <a:t>Eyes become pinkish </a:t>
            </a:r>
          </a:p>
        </p:txBody>
      </p:sp>
      <p:sp>
        <p:nvSpPr>
          <p:cNvPr id="16" name="Rectangle 15">
            <a:extLst>
              <a:ext uri="{FF2B5EF4-FFF2-40B4-BE49-F238E27FC236}">
                <a16:creationId xmlns:a16="http://schemas.microsoft.com/office/drawing/2014/main" id="{A779EC72-CE9B-4643-9D22-5E7292CC3892}"/>
              </a:ext>
            </a:extLst>
          </p:cNvPr>
          <p:cNvSpPr/>
          <p:nvPr/>
        </p:nvSpPr>
        <p:spPr>
          <a:xfrm>
            <a:off x="3015200" y="6044073"/>
            <a:ext cx="260656" cy="22041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E8E65B47-39F7-954A-867C-2199BB895B3F}"/>
              </a:ext>
            </a:extLst>
          </p:cNvPr>
          <p:cNvSpPr txBox="1"/>
          <p:nvPr/>
        </p:nvSpPr>
        <p:spPr>
          <a:xfrm>
            <a:off x="3293791" y="6044073"/>
            <a:ext cx="2016224" cy="276999"/>
          </a:xfrm>
          <a:prstGeom prst="rect">
            <a:avLst/>
          </a:prstGeom>
          <a:noFill/>
        </p:spPr>
        <p:txBody>
          <a:bodyPr wrap="square" rtlCol="0">
            <a:spAutoFit/>
          </a:bodyPr>
          <a:lstStyle/>
          <a:p>
            <a:r>
              <a:rPr lang="en-SG" sz="1200" i="1" dirty="0"/>
              <a:t>Photos from previous slide</a:t>
            </a:r>
          </a:p>
        </p:txBody>
      </p:sp>
      <p:sp>
        <p:nvSpPr>
          <p:cNvPr id="18" name="Arrow: Right 17">
            <a:extLst>
              <a:ext uri="{FF2B5EF4-FFF2-40B4-BE49-F238E27FC236}">
                <a16:creationId xmlns:a16="http://schemas.microsoft.com/office/drawing/2014/main" id="{75CA5194-DA1A-7FFE-9835-7A6EECD14AA8}"/>
              </a:ext>
            </a:extLst>
          </p:cNvPr>
          <p:cNvSpPr/>
          <p:nvPr/>
        </p:nvSpPr>
        <p:spPr>
          <a:xfrm rot="19507870">
            <a:off x="2505542" y="1776259"/>
            <a:ext cx="630752" cy="2231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Arrow: Right 18">
            <a:extLst>
              <a:ext uri="{FF2B5EF4-FFF2-40B4-BE49-F238E27FC236}">
                <a16:creationId xmlns:a16="http://schemas.microsoft.com/office/drawing/2014/main" id="{E5521F16-7018-73BE-4E23-EFE9555AC556}"/>
              </a:ext>
            </a:extLst>
          </p:cNvPr>
          <p:cNvSpPr/>
          <p:nvPr/>
        </p:nvSpPr>
        <p:spPr>
          <a:xfrm rot="19471330">
            <a:off x="1737375" y="2698616"/>
            <a:ext cx="1340038" cy="1980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A5CAA407-BAD2-938C-B25D-1C8E86DB241D}"/>
              </a:ext>
            </a:extLst>
          </p:cNvPr>
          <p:cNvSpPr/>
          <p:nvPr/>
        </p:nvSpPr>
        <p:spPr>
          <a:xfrm rot="20984183">
            <a:off x="2386516" y="3997028"/>
            <a:ext cx="595239" cy="206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Right 20">
            <a:extLst>
              <a:ext uri="{FF2B5EF4-FFF2-40B4-BE49-F238E27FC236}">
                <a16:creationId xmlns:a16="http://schemas.microsoft.com/office/drawing/2014/main" id="{EA3038C3-3A73-F2EE-C6DF-005A91A31951}"/>
              </a:ext>
            </a:extLst>
          </p:cNvPr>
          <p:cNvSpPr/>
          <p:nvPr/>
        </p:nvSpPr>
        <p:spPr>
          <a:xfrm rot="1712418">
            <a:off x="2120714" y="5150777"/>
            <a:ext cx="830011" cy="2350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53F1FD3C-47B4-C06F-E6C8-CFB68196497D}"/>
              </a:ext>
            </a:extLst>
          </p:cNvPr>
          <p:cNvSpPr txBox="1"/>
          <p:nvPr/>
        </p:nvSpPr>
        <p:spPr>
          <a:xfrm>
            <a:off x="683568" y="1133742"/>
            <a:ext cx="1284810" cy="280585"/>
          </a:xfrm>
          <a:prstGeom prst="rect">
            <a:avLst/>
          </a:prstGeom>
          <a:solidFill>
            <a:srgbClr val="FFFF00"/>
          </a:solidFill>
        </p:spPr>
        <p:txBody>
          <a:bodyPr wrap="square" rtlCol="0">
            <a:spAutoFit/>
          </a:bodyPr>
          <a:lstStyle/>
          <a:p>
            <a:pPr algn="ctr"/>
            <a:r>
              <a:rPr lang="en-SG" sz="1200" b="1" i="1" dirty="0">
                <a:solidFill>
                  <a:srgbClr val="5E6E2C"/>
                </a:solidFill>
              </a:rPr>
              <a:t>Most Fresh</a:t>
            </a:r>
          </a:p>
        </p:txBody>
      </p:sp>
      <p:sp>
        <p:nvSpPr>
          <p:cNvPr id="24" name="TextBox 23">
            <a:extLst>
              <a:ext uri="{FF2B5EF4-FFF2-40B4-BE49-F238E27FC236}">
                <a16:creationId xmlns:a16="http://schemas.microsoft.com/office/drawing/2014/main" id="{42888A45-4F4C-2BC7-9F15-0B097DBD2963}"/>
              </a:ext>
            </a:extLst>
          </p:cNvPr>
          <p:cNvSpPr txBox="1"/>
          <p:nvPr/>
        </p:nvSpPr>
        <p:spPr>
          <a:xfrm>
            <a:off x="659053" y="5980996"/>
            <a:ext cx="1284810" cy="280585"/>
          </a:xfrm>
          <a:prstGeom prst="rect">
            <a:avLst/>
          </a:prstGeom>
          <a:solidFill>
            <a:srgbClr val="FFFF00"/>
          </a:solidFill>
        </p:spPr>
        <p:txBody>
          <a:bodyPr wrap="square" rtlCol="0">
            <a:spAutoFit/>
          </a:bodyPr>
          <a:lstStyle/>
          <a:p>
            <a:pPr algn="ctr"/>
            <a:r>
              <a:rPr lang="en-SG" sz="1200" b="1" i="1" dirty="0">
                <a:solidFill>
                  <a:srgbClr val="5E6E2C"/>
                </a:solidFill>
              </a:rPr>
              <a:t>Least Fresh</a:t>
            </a:r>
          </a:p>
        </p:txBody>
      </p:sp>
    </p:spTree>
    <p:extLst>
      <p:ext uri="{BB962C8B-B14F-4D97-AF65-F5344CB8AC3E}">
        <p14:creationId xmlns:p14="http://schemas.microsoft.com/office/powerpoint/2010/main" val="1006828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853E-1581-5F81-E1E0-876B8F0C5477}"/>
              </a:ext>
            </a:extLst>
          </p:cNvPr>
          <p:cNvSpPr>
            <a:spLocks noGrp="1"/>
          </p:cNvSpPr>
          <p:nvPr>
            <p:ph type="title"/>
          </p:nvPr>
        </p:nvSpPr>
        <p:spPr/>
        <p:txBody>
          <a:bodyPr>
            <a:normAutofit/>
          </a:bodyPr>
          <a:lstStyle/>
          <a:p>
            <a:r>
              <a:rPr lang="en-SG" dirty="0"/>
              <a:t>EDA – Normalised Colour Channels</a:t>
            </a:r>
          </a:p>
        </p:txBody>
      </p:sp>
      <p:pic>
        <p:nvPicPr>
          <p:cNvPr id="4098" name="Picture 2">
            <a:extLst>
              <a:ext uri="{FF2B5EF4-FFF2-40B4-BE49-F238E27FC236}">
                <a16:creationId xmlns:a16="http://schemas.microsoft.com/office/drawing/2014/main" id="{0EE592E3-BA52-41E5-E89F-E7AF422C75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98" y="1406107"/>
            <a:ext cx="4343668" cy="18129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1EFC79E-C1DC-9655-335C-1715FFD51D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25" y="3501008"/>
            <a:ext cx="4313584" cy="19081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CB87BF5-5ED0-66A3-698B-0ED87B5C3B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0508" y="1359743"/>
            <a:ext cx="4185396" cy="18924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681DC07-1731-35AC-E2E7-BFFA9D3E6F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0937" y="3501008"/>
            <a:ext cx="4185395" cy="18924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3D4C41-F580-D1DA-6B87-F105C3DDB507}"/>
              </a:ext>
            </a:extLst>
          </p:cNvPr>
          <p:cNvSpPr txBox="1"/>
          <p:nvPr/>
        </p:nvSpPr>
        <p:spPr>
          <a:xfrm>
            <a:off x="1745280" y="1080447"/>
            <a:ext cx="1368152" cy="369332"/>
          </a:xfrm>
          <a:prstGeom prst="rect">
            <a:avLst/>
          </a:prstGeom>
          <a:solidFill>
            <a:srgbClr val="B9DE14"/>
          </a:solidFill>
          <a:ln>
            <a:solidFill>
              <a:schemeClr val="tx1"/>
            </a:solidFill>
          </a:ln>
        </p:spPr>
        <p:txBody>
          <a:bodyPr wrap="square" rtlCol="0">
            <a:spAutoFit/>
          </a:bodyPr>
          <a:lstStyle/>
          <a:p>
            <a:r>
              <a:rPr lang="en-SG" b="1" dirty="0">
                <a:solidFill>
                  <a:srgbClr val="FF0000"/>
                </a:solidFill>
              </a:rPr>
              <a:t>Red Channel</a:t>
            </a:r>
          </a:p>
        </p:txBody>
      </p:sp>
      <p:sp>
        <p:nvSpPr>
          <p:cNvPr id="6" name="TextBox 5">
            <a:extLst>
              <a:ext uri="{FF2B5EF4-FFF2-40B4-BE49-F238E27FC236}">
                <a16:creationId xmlns:a16="http://schemas.microsoft.com/office/drawing/2014/main" id="{95FBE42C-5DF6-00CE-3A6B-4242829854CC}"/>
              </a:ext>
            </a:extLst>
          </p:cNvPr>
          <p:cNvSpPr txBox="1"/>
          <p:nvPr/>
        </p:nvSpPr>
        <p:spPr>
          <a:xfrm>
            <a:off x="1667994" y="3223608"/>
            <a:ext cx="1522725" cy="369332"/>
          </a:xfrm>
          <a:prstGeom prst="rect">
            <a:avLst/>
          </a:prstGeom>
          <a:solidFill>
            <a:srgbClr val="B9DE14"/>
          </a:solidFill>
          <a:ln>
            <a:solidFill>
              <a:schemeClr val="tx1"/>
            </a:solidFill>
          </a:ln>
        </p:spPr>
        <p:txBody>
          <a:bodyPr wrap="square" rtlCol="0">
            <a:spAutoFit/>
          </a:bodyPr>
          <a:lstStyle/>
          <a:p>
            <a:pPr algn="ctr"/>
            <a:r>
              <a:rPr lang="en-SG" b="1" dirty="0">
                <a:solidFill>
                  <a:srgbClr val="0070C0"/>
                </a:solidFill>
              </a:rPr>
              <a:t>Blue Channel</a:t>
            </a:r>
          </a:p>
        </p:txBody>
      </p:sp>
      <p:sp>
        <p:nvSpPr>
          <p:cNvPr id="7" name="TextBox 6">
            <a:extLst>
              <a:ext uri="{FF2B5EF4-FFF2-40B4-BE49-F238E27FC236}">
                <a16:creationId xmlns:a16="http://schemas.microsoft.com/office/drawing/2014/main" id="{C8D6A444-2A3D-285A-1BC4-67A612766095}"/>
              </a:ext>
            </a:extLst>
          </p:cNvPr>
          <p:cNvSpPr txBox="1"/>
          <p:nvPr/>
        </p:nvSpPr>
        <p:spPr>
          <a:xfrm>
            <a:off x="6319025" y="1110905"/>
            <a:ext cx="1582939" cy="369332"/>
          </a:xfrm>
          <a:prstGeom prst="rect">
            <a:avLst/>
          </a:prstGeom>
          <a:solidFill>
            <a:srgbClr val="B9DE14"/>
          </a:solidFill>
          <a:ln>
            <a:solidFill>
              <a:schemeClr val="tx1"/>
            </a:solidFill>
          </a:ln>
        </p:spPr>
        <p:txBody>
          <a:bodyPr wrap="square" rtlCol="0">
            <a:spAutoFit/>
          </a:bodyPr>
          <a:lstStyle/>
          <a:p>
            <a:r>
              <a:rPr lang="en-SG" b="1" dirty="0">
                <a:solidFill>
                  <a:srgbClr val="00B050"/>
                </a:solidFill>
              </a:rPr>
              <a:t>Green Channel</a:t>
            </a:r>
          </a:p>
        </p:txBody>
      </p:sp>
      <p:sp>
        <p:nvSpPr>
          <p:cNvPr id="8" name="TextBox 7">
            <a:extLst>
              <a:ext uri="{FF2B5EF4-FFF2-40B4-BE49-F238E27FC236}">
                <a16:creationId xmlns:a16="http://schemas.microsoft.com/office/drawing/2014/main" id="{3D44882F-3B75-931C-58CD-05DB07301DB5}"/>
              </a:ext>
            </a:extLst>
          </p:cNvPr>
          <p:cNvSpPr txBox="1"/>
          <p:nvPr/>
        </p:nvSpPr>
        <p:spPr>
          <a:xfrm>
            <a:off x="6247017" y="3244983"/>
            <a:ext cx="1582939" cy="369332"/>
          </a:xfrm>
          <a:prstGeom prst="rect">
            <a:avLst/>
          </a:prstGeom>
          <a:solidFill>
            <a:srgbClr val="B9DE14"/>
          </a:solidFill>
          <a:ln>
            <a:solidFill>
              <a:schemeClr val="tx1"/>
            </a:solidFill>
          </a:ln>
        </p:spPr>
        <p:txBody>
          <a:bodyPr wrap="square" rtlCol="0">
            <a:spAutoFit/>
          </a:bodyPr>
          <a:lstStyle/>
          <a:p>
            <a:pPr algn="ctr"/>
            <a:r>
              <a:rPr lang="en-SG" b="1" dirty="0">
                <a:solidFill>
                  <a:schemeClr val="bg1">
                    <a:lumMod val="50000"/>
                  </a:schemeClr>
                </a:solidFill>
              </a:rPr>
              <a:t>Grey Scale</a:t>
            </a:r>
          </a:p>
        </p:txBody>
      </p:sp>
      <p:cxnSp>
        <p:nvCxnSpPr>
          <p:cNvPr id="10" name="Straight Arrow Connector 9">
            <a:extLst>
              <a:ext uri="{FF2B5EF4-FFF2-40B4-BE49-F238E27FC236}">
                <a16:creationId xmlns:a16="http://schemas.microsoft.com/office/drawing/2014/main" id="{9A982300-9FCB-AD31-D830-0A41933DAF8C}"/>
              </a:ext>
            </a:extLst>
          </p:cNvPr>
          <p:cNvCxnSpPr/>
          <p:nvPr/>
        </p:nvCxnSpPr>
        <p:spPr>
          <a:xfrm>
            <a:off x="1763688" y="5661248"/>
            <a:ext cx="56166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0824CF-0F6D-698A-9688-250372210B15}"/>
              </a:ext>
            </a:extLst>
          </p:cNvPr>
          <p:cNvSpPr txBox="1"/>
          <p:nvPr/>
        </p:nvSpPr>
        <p:spPr>
          <a:xfrm>
            <a:off x="936212" y="5451893"/>
            <a:ext cx="936104" cy="369332"/>
          </a:xfrm>
          <a:prstGeom prst="rect">
            <a:avLst/>
          </a:prstGeom>
          <a:noFill/>
        </p:spPr>
        <p:txBody>
          <a:bodyPr wrap="square" rtlCol="0">
            <a:spAutoFit/>
          </a:bodyPr>
          <a:lstStyle/>
          <a:p>
            <a:r>
              <a:rPr lang="en-SG" b="1" dirty="0"/>
              <a:t>Day 0</a:t>
            </a:r>
          </a:p>
        </p:txBody>
      </p:sp>
      <p:sp>
        <p:nvSpPr>
          <p:cNvPr id="13" name="TextBox 12">
            <a:extLst>
              <a:ext uri="{FF2B5EF4-FFF2-40B4-BE49-F238E27FC236}">
                <a16:creationId xmlns:a16="http://schemas.microsoft.com/office/drawing/2014/main" id="{D359FE68-58FF-8C4A-9F97-088CEDC9A96E}"/>
              </a:ext>
            </a:extLst>
          </p:cNvPr>
          <p:cNvSpPr txBox="1"/>
          <p:nvPr/>
        </p:nvSpPr>
        <p:spPr>
          <a:xfrm>
            <a:off x="7451424" y="5457607"/>
            <a:ext cx="810496" cy="369332"/>
          </a:xfrm>
          <a:prstGeom prst="rect">
            <a:avLst/>
          </a:prstGeom>
          <a:noFill/>
        </p:spPr>
        <p:txBody>
          <a:bodyPr wrap="square" rtlCol="0">
            <a:spAutoFit/>
          </a:bodyPr>
          <a:lstStyle/>
          <a:p>
            <a:r>
              <a:rPr lang="en-SG" b="1" dirty="0"/>
              <a:t>Day 7</a:t>
            </a:r>
          </a:p>
        </p:txBody>
      </p:sp>
      <p:sp>
        <p:nvSpPr>
          <p:cNvPr id="14" name="TextBox 13">
            <a:extLst>
              <a:ext uri="{FF2B5EF4-FFF2-40B4-BE49-F238E27FC236}">
                <a16:creationId xmlns:a16="http://schemas.microsoft.com/office/drawing/2014/main" id="{9127AFBE-C355-0A2A-4E72-5857C4AB4F5C}"/>
              </a:ext>
            </a:extLst>
          </p:cNvPr>
          <p:cNvSpPr txBox="1"/>
          <p:nvPr/>
        </p:nvSpPr>
        <p:spPr>
          <a:xfrm>
            <a:off x="1949635" y="6025420"/>
            <a:ext cx="5244729" cy="369332"/>
          </a:xfrm>
          <a:prstGeom prst="rect">
            <a:avLst/>
          </a:prstGeom>
          <a:solidFill>
            <a:srgbClr val="B9DE14"/>
          </a:solidFill>
        </p:spPr>
        <p:txBody>
          <a:bodyPr wrap="square" rtlCol="0">
            <a:spAutoFit/>
          </a:bodyPr>
          <a:lstStyle/>
          <a:p>
            <a:pPr latinLnBrk="0"/>
            <a:r>
              <a:rPr lang="en-SG" b="1" dirty="0">
                <a:solidFill>
                  <a:srgbClr val="5E6E2C"/>
                </a:solidFill>
              </a:rPr>
              <a:t>Notice any significant pattern from the colour channels?  </a:t>
            </a:r>
          </a:p>
        </p:txBody>
      </p:sp>
    </p:spTree>
    <p:extLst>
      <p:ext uri="{BB962C8B-B14F-4D97-AF65-F5344CB8AC3E}">
        <p14:creationId xmlns:p14="http://schemas.microsoft.com/office/powerpoint/2010/main" val="393464032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12690</TotalTime>
  <Words>2954</Words>
  <Application>Microsoft Office PowerPoint</Application>
  <PresentationFormat>On-screen Show (4:3)</PresentationFormat>
  <Paragraphs>266</Paragraphs>
  <Slides>22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Arial</vt:lpstr>
      <vt:lpstr>Wingdings</vt:lpstr>
      <vt:lpstr>굴림체</vt:lpstr>
      <vt:lpstr>Inter</vt:lpstr>
      <vt:lpstr>맑은 고딕</vt:lpstr>
      <vt:lpstr>Calibri Light</vt:lpstr>
      <vt:lpstr>Office 테마</vt:lpstr>
      <vt:lpstr>Fish Freshness Classifier  </vt:lpstr>
      <vt:lpstr>PowerPoint Presentation</vt:lpstr>
      <vt:lpstr>Brief Insights on SG’s Fresh Fish Sales</vt:lpstr>
      <vt:lpstr>Online Sales &amp; Issues with Fresh fish sales </vt:lpstr>
      <vt:lpstr>Problem Statement &amp; Solution</vt:lpstr>
      <vt:lpstr>Approach</vt:lpstr>
      <vt:lpstr>Gauging freshness from the Eyes of the Fish </vt:lpstr>
      <vt:lpstr>EDA – Fish Eyes </vt:lpstr>
      <vt:lpstr>EDA – Normalised Colour Channels</vt:lpstr>
      <vt:lpstr>How Does Deep Learning Help?</vt:lpstr>
      <vt:lpstr>YOLO - Performance Comparison</vt:lpstr>
      <vt:lpstr>YOLO – Anchorless Detection</vt:lpstr>
      <vt:lpstr>YOLO – Single Stage Detector </vt:lpstr>
      <vt:lpstr>YOLO – Detection &amp; Non-Max Suppression</vt:lpstr>
      <vt:lpstr>YOLO – Overview of Architecture</vt:lpstr>
      <vt:lpstr>Overall Results </vt:lpstr>
      <vt:lpstr>Model’s Val Scores &amp; Confusion Matrix</vt:lpstr>
      <vt:lpstr>Model’s Results – F1, Precision &amp; Recall</vt:lpstr>
      <vt:lpstr>Demo – Sheng Siong</vt:lpstr>
      <vt:lpstr>Recap on Future Work</vt:lpstr>
      <vt:lpstr>References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6582336910</cp:lastModifiedBy>
  <cp:revision>53</cp:revision>
  <dcterms:created xsi:type="dcterms:W3CDTF">2010-02-01T08:03:16Z</dcterms:created>
  <dcterms:modified xsi:type="dcterms:W3CDTF">2023-12-07T14:27:21Z</dcterms:modified>
  <cp:category>www.slidemembers.com</cp:category>
</cp:coreProperties>
</file>